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49" r:id="rId2"/>
  </p:sldMasterIdLst>
  <p:notesMasterIdLst>
    <p:notesMasterId r:id="rId22"/>
  </p:notesMasterIdLst>
  <p:handoutMasterIdLst>
    <p:handoutMasterId r:id="rId23"/>
  </p:handoutMasterIdLst>
  <p:sldIdLst>
    <p:sldId id="257" r:id="rId3"/>
    <p:sldId id="263" r:id="rId4"/>
    <p:sldId id="272" r:id="rId5"/>
    <p:sldId id="273" r:id="rId6"/>
    <p:sldId id="288" r:id="rId7"/>
    <p:sldId id="290" r:id="rId8"/>
    <p:sldId id="293" r:id="rId9"/>
    <p:sldId id="295" r:id="rId10"/>
    <p:sldId id="289" r:id="rId11"/>
    <p:sldId id="294" r:id="rId12"/>
    <p:sldId id="292" r:id="rId13"/>
    <p:sldId id="296" r:id="rId14"/>
    <p:sldId id="297" r:id="rId15"/>
    <p:sldId id="298" r:id="rId16"/>
    <p:sldId id="299" r:id="rId17"/>
    <p:sldId id="265" r:id="rId18"/>
    <p:sldId id="262" r:id="rId19"/>
    <p:sldId id="261" r:id="rId20"/>
    <p:sldId id="260"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57"/>
            <p14:sldId id="263"/>
          </p14:sldIdLst>
        </p14:section>
        <p14:section name="Authentication overview" id="{F18E084E-3054-4A91-9FD5-7B5F4E5B4165}">
          <p14:sldIdLst>
            <p14:sldId id="272"/>
            <p14:sldId id="273"/>
            <p14:sldId id="288"/>
            <p14:sldId id="290"/>
            <p14:sldId id="293"/>
            <p14:sldId id="295"/>
            <p14:sldId id="289"/>
            <p14:sldId id="294"/>
            <p14:sldId id="292"/>
            <p14:sldId id="296"/>
            <p14:sldId id="297"/>
            <p14:sldId id="298"/>
            <p14:sldId id="299"/>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442" autoAdjust="0"/>
    <p:restoredTop sz="79266" autoAdjust="0"/>
  </p:normalViewPr>
  <p:slideViewPr>
    <p:cSldViewPr snapToGrid="0">
      <p:cViewPr varScale="1">
        <p:scale>
          <a:sx n="71" d="100"/>
          <a:sy n="71" d="100"/>
        </p:scale>
        <p:origin x="512"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5/10/relationships/revisionInfo" Target="revisionInfo.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8/31/17 5:21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8/31/17 5:21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effectLst/>
              </a:rPr>
              <a:t>The JWT token format is 3 strings separated by periods: header, payload, and signature.</a:t>
            </a:r>
          </a:p>
          <a:p>
            <a:endParaRPr lang="en-US" u="none" dirty="0">
              <a:effectLst/>
            </a:endParaRPr>
          </a:p>
          <a:p>
            <a:r>
              <a:rPr lang="en-US" u="sng" dirty="0" err="1">
                <a:effectLst/>
              </a:rPr>
              <a:t>aud</a:t>
            </a:r>
            <a:r>
              <a:rPr lang="en-US" dirty="0"/>
              <a:t>: "https://graph.microsoft.com",</a:t>
            </a:r>
          </a:p>
          <a:p>
            <a:r>
              <a:rPr lang="en-US" dirty="0"/>
              <a:t> </a:t>
            </a:r>
            <a:r>
              <a:rPr lang="en-US" u="sng" dirty="0" err="1">
                <a:effectLst/>
              </a:rPr>
              <a:t>iss</a:t>
            </a:r>
            <a:r>
              <a:rPr lang="en-US" dirty="0"/>
              <a:t>: "https://sts.windows.net/</a:t>
            </a:r>
            <a:r>
              <a:rPr lang="en-US" sz="900" kern="1200" dirty="0">
                <a:solidFill>
                  <a:schemeClr val="tx1"/>
                </a:solidFill>
                <a:latin typeface="Segoe UI Light" pitchFamily="34" charset="0"/>
                <a:ea typeface="+mn-ea"/>
                <a:cs typeface="+mn-cs"/>
              </a:rPr>
              <a:t>e2881ae0-1790-4387-b49a-a4231b4c295d</a:t>
            </a:r>
            <a:r>
              <a:rPr lang="en-US" dirty="0"/>
              <a:t>/",</a:t>
            </a:r>
          </a:p>
          <a:p>
            <a:r>
              <a:rPr lang="en-US" dirty="0"/>
              <a:t> </a:t>
            </a:r>
            <a:r>
              <a:rPr lang="en-US" u="sng" dirty="0" err="1">
                <a:effectLst/>
              </a:rPr>
              <a:t>iat</a:t>
            </a:r>
            <a:r>
              <a:rPr lang="en-US" dirty="0"/>
              <a:t>: </a:t>
            </a:r>
            <a:r>
              <a:rPr lang="en-US" u="sng" dirty="0">
                <a:effectLst/>
              </a:rPr>
              <a:t>1503926773</a:t>
            </a:r>
            <a:r>
              <a:rPr lang="en-US" dirty="0"/>
              <a:t>,</a:t>
            </a:r>
          </a:p>
          <a:p>
            <a:r>
              <a:rPr lang="en-US" dirty="0"/>
              <a:t> </a:t>
            </a:r>
            <a:r>
              <a:rPr lang="en-US" u="sng" dirty="0" err="1">
                <a:effectLst/>
              </a:rPr>
              <a:t>nbf</a:t>
            </a:r>
            <a:r>
              <a:rPr lang="en-US" dirty="0"/>
              <a:t>: </a:t>
            </a:r>
            <a:r>
              <a:rPr lang="en-US" u="sng" dirty="0">
                <a:effectLst/>
              </a:rPr>
              <a:t>1503926773</a:t>
            </a:r>
            <a:r>
              <a:rPr lang="en-US" dirty="0"/>
              <a:t>,</a:t>
            </a:r>
          </a:p>
          <a:p>
            <a:r>
              <a:rPr lang="en-US" dirty="0"/>
              <a:t> </a:t>
            </a:r>
            <a:r>
              <a:rPr lang="en-US" u="sng" dirty="0" err="1">
                <a:effectLst/>
              </a:rPr>
              <a:t>exp</a:t>
            </a:r>
            <a:r>
              <a:rPr lang="en-US" dirty="0"/>
              <a:t>: </a:t>
            </a:r>
            <a:r>
              <a:rPr lang="en-US" u="sng" dirty="0">
                <a:effectLst/>
              </a:rPr>
              <a:t>1503929373</a:t>
            </a:r>
            <a:r>
              <a:rPr lang="en-US" dirty="0"/>
              <a:t>,</a:t>
            </a:r>
          </a:p>
          <a:p>
            <a:endParaRPr lang="en-US" dirty="0"/>
          </a:p>
          <a:p>
            <a:r>
              <a:rPr lang="en-US" dirty="0"/>
              <a:t>The JWT token can be decoded, so it is required to secure apps using HTTPS.  The token can be decoded using a tool such as http://jwt.calebb.net.  </a:t>
            </a:r>
          </a:p>
          <a:p>
            <a:endParaRPr lang="en-US" dirty="0"/>
          </a:p>
          <a:p>
            <a:r>
              <a:rPr lang="en-US" dirty="0"/>
              <a:t>It’s worth noting that tokens are not encrypted by </a:t>
            </a:r>
            <a:r>
              <a:rPr lang="en-US" dirty="0" err="1"/>
              <a:t>AzureAD</a:t>
            </a:r>
            <a:r>
              <a:rPr lang="en-US" dirty="0"/>
              <a:t> today, but could be in the future, in which case you would not be able to decrypt them.</a:t>
            </a:r>
          </a:p>
          <a:p>
            <a:endParaRPr lang="en-US" dirty="0"/>
          </a:p>
          <a:p>
            <a:r>
              <a:rPr lang="en-US" dirty="0"/>
              <a:t>For more information on JWT token formats, see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8025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All tokens are JWT tokens.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Format and content of ID tokens are consistent for personal MSA accounts as well as work or school accounts.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Access token</a:t>
            </a:r>
            <a:r>
              <a:rPr lang="en-US" baseline="0" dirty="0"/>
              <a:t> requests include metadata such as expiry and scopes, avoiding the need to parse the JWT token.</a:t>
            </a:r>
            <a:endParaRPr lang="en-US" dirty="0"/>
          </a:p>
          <a:p>
            <a:endParaRPr lang="en-US" dirty="0"/>
          </a:p>
          <a:p>
            <a:r>
              <a:rPr lang="en-US" dirty="0"/>
              <a:t>Refresh tokens are multi-resource. A refresh token received during a token request for one resource can be redeemed for access tokens to a completely different resource.</a:t>
            </a:r>
          </a:p>
          <a:p>
            <a:endParaRPr lang="en-US" dirty="0"/>
          </a:p>
          <a:p>
            <a:r>
              <a:rPr lang="en-US" dirty="0"/>
              <a:t>For more information, see https://docs.microsoft.com/en-us/azure/active-directory/develop/active-directory-v2-tokens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78602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Registering the application generates the Application ID.  Creating an application secret is required because it is a web URL (in </a:t>
            </a:r>
            <a:r>
              <a:rPr lang="en-US" dirty="0" err="1"/>
              <a:t>GraphClient</a:t>
            </a:r>
            <a:r>
              <a:rPr lang="en-US" dirty="0"/>
              <a:t> SDK, this is considered a </a:t>
            </a:r>
            <a:r>
              <a:rPr lang="en-US" dirty="0" err="1"/>
              <a:t>ConfidentialClientApplication</a:t>
            </a:r>
            <a:r>
              <a:rPr lang="en-US" dirty="0"/>
              <a:t>, one that contains a secret). The client secret is required here because it is calling back to a web URL, it would not be required if using a native application.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05356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authorize endpoint will prompt the user to sign in and to grant consent to the requested permissions. The response will be directed back to the configured redirect URL.</a:t>
            </a:r>
          </a:p>
          <a:p>
            <a:endParaRPr lang="en-US" dirty="0"/>
          </a:p>
          <a:p>
            <a:r>
              <a:rPr lang="en-US" dirty="0"/>
              <a:t>A common configuration mistake is when the redirect URL doesn’t exactly match one of the redirect URLs configured for the application, including if there is a trailing slash or not.</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70699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HTTP request to the token endpoint POSTs the body content. The result is an HTTP 200 OK that contains the access token. </a:t>
            </a:r>
          </a:p>
          <a:p>
            <a:endParaRPr lang="en-US" dirty="0"/>
          </a:p>
          <a:p>
            <a:r>
              <a:rPr lang="en-US" dirty="0"/>
              <a:t>The refresh token is returned when the scope includes the “</a:t>
            </a:r>
            <a:r>
              <a:rPr lang="en-US" dirty="0" err="1"/>
              <a:t>offline_access</a:t>
            </a:r>
            <a:r>
              <a:rPr lang="en-US" dirty="0"/>
              <a:t>” permission.  </a:t>
            </a:r>
          </a:p>
          <a:p>
            <a:endParaRPr lang="en-US" dirty="0"/>
          </a:p>
          <a:p>
            <a:r>
              <a:rPr lang="en-US" dirty="0"/>
              <a:t>The id token is returned when the “</a:t>
            </a:r>
            <a:r>
              <a:rPr lang="en-US" dirty="0" err="1"/>
              <a:t>openid</a:t>
            </a:r>
            <a:r>
              <a:rPr lang="en-US" dirty="0"/>
              <a:t>” permission is requested.</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Some data such as HTTP headers has been omitted for brevity.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07133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access token is used as the value for the Authorization header in the GET request to the Microsoft Graph.</a:t>
            </a:r>
          </a:p>
          <a:p>
            <a:endParaRPr lang="en-US" dirty="0"/>
          </a:p>
          <a:p>
            <a:r>
              <a:rPr lang="en-US" dirty="0"/>
              <a:t>Some data such as HTTP headers has been omitted for brevity.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74255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5061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33761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83952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08358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900" b="0" i="0" u="none" strike="noStrike" kern="1200" cap="none" spc="0" normalizeH="0" baseline="0" noProof="0" dirty="0">
                <a:ln>
                  <a:noFill/>
                </a:ln>
                <a:solidFill>
                  <a:srgbClr val="2F2F2F"/>
                </a:solidFill>
                <a:effectLst/>
                <a:uLnTx/>
                <a:uFillTx/>
                <a:latin typeface="Segoe UI Light" pitchFamily="34" charset="0"/>
                <a:ea typeface="+mn-ea"/>
                <a:cs typeface="+mn-cs"/>
              </a:rPr>
              <a:t>There are two primary endpoints for v2.0: /authorize and /token. Each of these can be scoped based on the {tenant} section of the URL.</a:t>
            </a:r>
          </a:p>
          <a:p>
            <a:endParaRPr kumimoji="0" lang="en-US" sz="900" b="0" i="0" u="none" strike="noStrike" kern="1200" cap="none" spc="0" normalizeH="0" baseline="0" noProof="0" dirty="0">
              <a:ln>
                <a:noFill/>
              </a:ln>
              <a:solidFill>
                <a:srgbClr val="2F2F2F"/>
              </a:solidFill>
              <a:effectLst/>
              <a:uLnTx/>
              <a:uFillTx/>
              <a:latin typeface="Segoe UI Light" pitchFamily="34" charset="0"/>
              <a:ea typeface="+mn-ea"/>
              <a:cs typeface="+mn-cs"/>
            </a:endParaRPr>
          </a:p>
          <a:p>
            <a:r>
              <a:rPr kumimoji="0" lang="en-US" sz="900" b="1" i="0" u="none" strike="noStrike" kern="1200" cap="none" spc="0" normalizeH="0" baseline="0" noProof="0" dirty="0">
                <a:ln>
                  <a:noFill/>
                </a:ln>
                <a:solidFill>
                  <a:srgbClr val="2F2F2F"/>
                </a:solidFill>
                <a:effectLst/>
                <a:uLnTx/>
                <a:uFillTx/>
                <a:latin typeface="Segoe UI Light" pitchFamily="34" charset="0"/>
                <a:ea typeface="+mn-ea"/>
                <a:cs typeface="+mn-cs"/>
              </a:rPr>
              <a:t>Either the friendly domain name of the Azure AD tenant or the tenant's </a:t>
            </a:r>
            <a:r>
              <a:rPr kumimoji="0" lang="en-US" sz="900" b="1" i="0" u="none" strike="noStrike" kern="1200" cap="none" spc="0" normalizeH="0" baseline="0" noProof="0" dirty="0" err="1">
                <a:ln>
                  <a:noFill/>
                </a:ln>
                <a:solidFill>
                  <a:srgbClr val="2F2F2F"/>
                </a:solidFill>
                <a:effectLst/>
                <a:uLnTx/>
                <a:uFillTx/>
                <a:latin typeface="Segoe UI Light" pitchFamily="34" charset="0"/>
                <a:ea typeface="+mn-ea"/>
                <a:cs typeface="+mn-cs"/>
              </a:rPr>
              <a:t>guid</a:t>
            </a:r>
            <a:r>
              <a:rPr kumimoji="0" lang="en-US" sz="900" b="1" i="0" u="none" strike="noStrike" kern="1200" cap="none" spc="0" normalizeH="0" baseline="0" noProof="0" dirty="0">
                <a:ln>
                  <a:noFill/>
                </a:ln>
                <a:solidFill>
                  <a:srgbClr val="2F2F2F"/>
                </a:solidFill>
                <a:effectLst/>
                <a:uLnTx/>
                <a:uFillTx/>
                <a:latin typeface="Segoe UI Light" pitchFamily="34" charset="0"/>
                <a:ea typeface="+mn-ea"/>
                <a:cs typeface="+mn-cs"/>
              </a:rPr>
              <a:t> identifier can be used.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694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https://developer.microsoft.com/en-us/graph/docs/concepts/auth_v2_user</a:t>
            </a:r>
          </a:p>
          <a:p>
            <a:endParaRPr lang="en-US" dirty="0"/>
          </a:p>
          <a:p>
            <a:r>
              <a:rPr lang="en-US" dirty="0"/>
              <a:t>The </a:t>
            </a:r>
            <a:r>
              <a:rPr lang="en-US" dirty="0" err="1"/>
              <a:t>response_mode</a:t>
            </a:r>
            <a:r>
              <a:rPr lang="en-US" dirty="0"/>
              <a:t> indicates if the data should be returned in the </a:t>
            </a:r>
            <a:r>
              <a:rPr lang="en-US" dirty="0" err="1"/>
              <a:t>querystring</a:t>
            </a:r>
            <a:r>
              <a:rPr lang="en-US" dirty="0"/>
              <a:t> or if it is </a:t>
            </a:r>
            <a:r>
              <a:rPr lang="en-US" dirty="0" err="1"/>
              <a:t>POSTed</a:t>
            </a:r>
            <a:r>
              <a:rPr lang="en-US" dirty="0"/>
              <a:t> back. The demo uses a </a:t>
            </a:r>
            <a:r>
              <a:rPr lang="en-US" dirty="0" err="1"/>
              <a:t>querystring</a:t>
            </a:r>
            <a:r>
              <a:rPr lang="en-US" dirty="0"/>
              <a:t> to easily capture the return data.</a:t>
            </a:r>
          </a:p>
          <a:p>
            <a:endParaRPr lang="en-US" dirty="0"/>
          </a:p>
          <a:p>
            <a:r>
              <a:rPr lang="en-US" dirty="0"/>
              <a:t>State parameter can be anything you wish, data in equals data out.  Using a randomly generated value for the state parameter with helps prevent against CSRF attacks (see https://tools.ietf.org/html/rfc6749#section-10.12). </a:t>
            </a:r>
          </a:p>
          <a:p>
            <a:endParaRPr lang="en-US" dirty="0"/>
          </a:p>
          <a:p>
            <a:r>
              <a:rPr lang="en-US" dirty="0"/>
              <a:t>The “Click here to try it” link is an app that will be redirected to http://localhost/myapp with a code.  Can use this to demonstrate the converged endpoint experience: can log in with organizational accounts (work or school) or personal accounts (Microsoft Account).  </a:t>
            </a:r>
          </a:p>
          <a:p>
            <a:endParaRPr lang="en-US" dirty="0"/>
          </a:p>
          <a:p>
            <a:r>
              <a:rPr lang="en-US" dirty="0"/>
              <a:t>For more information, see: https://developer.microsoft.com/en-us/graph/docs/concepts/auth_v2_user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94932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13762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image" Target="../media/image1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theme" Target="../theme/theme2.xml"/><Relationship Id="rId25" Type="http://schemas.openxmlformats.org/officeDocument/2006/relationships/image" Target="../media/image1.emf"/><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1.wdp"/><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emf"/><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login.microsoftonline.com/common/oauth2/v2.0/authorize?client_id=6731de76-14a6-49ae-97bc-6eba6914391e&amp;response_type=code&amp;redirect_uri=http://localhost/myapp/&amp;response_mode=query&amp;scope=offline_access+user.read+mail.read&amp;state=12345&amp;sso_nonce=AQABAAAAAAA9kTklhVy7SJTGAzR-p1Bcvy0t0zSkPB3bPgSPEXdNpNKtzTnRLXDeCX1Yg1-AAM58zIzdWcVUWViRZmJ8-sqgwl0sCZ1StruUMN-Ew5YJUiAA&amp;mscrid=bb54dcae-b648-4b11-935b-32ae2b8739f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Authenticate and connect with Microsoft Graph</a:t>
            </a:r>
          </a:p>
        </p:txBody>
      </p:sp>
      <p:sp>
        <p:nvSpPr>
          <p:cNvPr id="5" name="Text Placeholder 4"/>
          <p:cNvSpPr>
            <a:spLocks noGrp="1"/>
          </p:cNvSpPr>
          <p:nvPr>
            <p:ph type="body" sz="quarter" idx="12"/>
          </p:nvPr>
        </p:nvSpPr>
        <p:spPr/>
        <p:txBody>
          <a:bodyPr/>
          <a:lstStyle/>
          <a:p>
            <a:r>
              <a:rPr lang="en-US" dirty="0"/>
              <a:t>Authentication overview</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203B2E-575A-481B-8872-488A59013EA3}"/>
              </a:ext>
            </a:extLst>
          </p:cNvPr>
          <p:cNvSpPr>
            <a:spLocks noGrp="1"/>
          </p:cNvSpPr>
          <p:nvPr>
            <p:ph type="title"/>
          </p:nvPr>
        </p:nvSpPr>
        <p:spPr/>
        <p:txBody>
          <a:bodyPr/>
          <a:lstStyle/>
          <a:p>
            <a:r>
              <a:rPr lang="en-US" dirty="0"/>
              <a:t>JWT token</a:t>
            </a:r>
          </a:p>
        </p:txBody>
      </p:sp>
      <p:sp>
        <p:nvSpPr>
          <p:cNvPr id="6" name="TextBox 5">
            <a:extLst>
              <a:ext uri="{FF2B5EF4-FFF2-40B4-BE49-F238E27FC236}">
                <a16:creationId xmlns:a16="http://schemas.microsoft.com/office/drawing/2014/main" xmlns="" id="{E4EFDE90-B494-4C33-913A-CC9C9E69C9F8}"/>
              </a:ext>
            </a:extLst>
          </p:cNvPr>
          <p:cNvSpPr txBox="1"/>
          <p:nvPr/>
        </p:nvSpPr>
        <p:spPr>
          <a:xfrm>
            <a:off x="3691053" y="1393909"/>
            <a:ext cx="4812984"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xxxxxx.yyyyyyyyyyyyyy.zzzzzzzzzz</a:t>
            </a:r>
            <a:endParaRPr lang="en-US" sz="2400" dirty="0">
              <a:gradFill>
                <a:gsLst>
                  <a:gs pos="2917">
                    <a:schemeClr val="tx1"/>
                  </a:gs>
                  <a:gs pos="30000">
                    <a:schemeClr val="tx1"/>
                  </a:gs>
                </a:gsLst>
                <a:lin ang="5400000" scaled="0"/>
              </a:gradFill>
            </a:endParaRPr>
          </a:p>
        </p:txBody>
      </p:sp>
      <p:sp>
        <p:nvSpPr>
          <p:cNvPr id="7" name="Left Brace 6">
            <a:extLst>
              <a:ext uri="{FF2B5EF4-FFF2-40B4-BE49-F238E27FC236}">
                <a16:creationId xmlns:a16="http://schemas.microsoft.com/office/drawing/2014/main" xmlns="" id="{0A15F0D9-FE64-4A95-B358-BBD0BE71F4E7}"/>
              </a:ext>
            </a:extLst>
          </p:cNvPr>
          <p:cNvSpPr/>
          <p:nvPr/>
        </p:nvSpPr>
        <p:spPr>
          <a:xfrm rot="16200000">
            <a:off x="4115894" y="1730750"/>
            <a:ext cx="282173" cy="86421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xmlns="" id="{E92B057B-036B-4AC5-B2CD-0AD31477CBE1}"/>
              </a:ext>
            </a:extLst>
          </p:cNvPr>
          <p:cNvSpPr/>
          <p:nvPr/>
        </p:nvSpPr>
        <p:spPr>
          <a:xfrm rot="16200000">
            <a:off x="5682641" y="1162038"/>
            <a:ext cx="282173" cy="2001641"/>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xmlns="" id="{9B5E4216-7873-431E-B04C-0434AE884A7A}"/>
              </a:ext>
            </a:extLst>
          </p:cNvPr>
          <p:cNvSpPr/>
          <p:nvPr/>
        </p:nvSpPr>
        <p:spPr>
          <a:xfrm rot="16200000">
            <a:off x="7480775" y="1499360"/>
            <a:ext cx="282173" cy="132699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xmlns="" id="{C19F6E72-6219-431F-BDA6-DCB3F1D0276F}"/>
              </a:ext>
            </a:extLst>
          </p:cNvPr>
          <p:cNvSpPr txBox="1"/>
          <p:nvPr/>
        </p:nvSpPr>
        <p:spPr>
          <a:xfrm>
            <a:off x="3681417" y="2363403"/>
            <a:ext cx="119167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Header</a:t>
            </a:r>
          </a:p>
        </p:txBody>
      </p:sp>
      <p:sp>
        <p:nvSpPr>
          <p:cNvPr id="11" name="TextBox 10">
            <a:extLst>
              <a:ext uri="{FF2B5EF4-FFF2-40B4-BE49-F238E27FC236}">
                <a16:creationId xmlns:a16="http://schemas.microsoft.com/office/drawing/2014/main" xmlns="" id="{A55B5D58-B530-4157-9836-695A0C26A249}"/>
              </a:ext>
            </a:extLst>
          </p:cNvPr>
          <p:cNvSpPr txBox="1"/>
          <p:nvPr/>
        </p:nvSpPr>
        <p:spPr>
          <a:xfrm>
            <a:off x="5227890" y="2363403"/>
            <a:ext cx="124893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Payload</a:t>
            </a:r>
          </a:p>
        </p:txBody>
      </p:sp>
      <p:sp>
        <p:nvSpPr>
          <p:cNvPr id="12" name="TextBox 11">
            <a:extLst>
              <a:ext uri="{FF2B5EF4-FFF2-40B4-BE49-F238E27FC236}">
                <a16:creationId xmlns:a16="http://schemas.microsoft.com/office/drawing/2014/main" xmlns="" id="{EBDCB9C5-7A2B-4561-9F0C-4BDA9AB07E60}"/>
              </a:ext>
            </a:extLst>
          </p:cNvPr>
          <p:cNvSpPr txBox="1"/>
          <p:nvPr/>
        </p:nvSpPr>
        <p:spPr>
          <a:xfrm>
            <a:off x="6892964" y="2363403"/>
            <a:ext cx="144796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Signature</a:t>
            </a:r>
          </a:p>
        </p:txBody>
      </p:sp>
      <p:graphicFrame>
        <p:nvGraphicFramePr>
          <p:cNvPr id="13" name="Table Placeholder 13">
            <a:extLst>
              <a:ext uri="{FF2B5EF4-FFF2-40B4-BE49-F238E27FC236}">
                <a16:creationId xmlns:a16="http://schemas.microsoft.com/office/drawing/2014/main" xmlns="" id="{E2D43C55-F11B-4E27-8147-F673BC96BB37}"/>
              </a:ext>
            </a:extLst>
          </p:cNvPr>
          <p:cNvGraphicFramePr>
            <a:graphicFrameLocks/>
          </p:cNvGraphicFramePr>
          <p:nvPr>
            <p:extLst>
              <p:ext uri="{D42A27DB-BD31-4B8C-83A1-F6EECF244321}">
                <p14:modId xmlns:p14="http://schemas.microsoft.com/office/powerpoint/2010/main" val="4161440276"/>
              </p:ext>
            </p:extLst>
          </p:nvPr>
        </p:nvGraphicFramePr>
        <p:xfrm>
          <a:off x="465138" y="3344395"/>
          <a:ext cx="11533187" cy="2804160"/>
        </p:xfrm>
        <a:graphic>
          <a:graphicData uri="http://schemas.openxmlformats.org/drawingml/2006/table">
            <a:tbl>
              <a:tblPr firstRow="1" bandRow="1">
                <a:tableStyleId>{5C22544A-7EE6-4342-B048-85BDC9FD1C3A}</a:tableStyleId>
              </a:tblPr>
              <a:tblGrid>
                <a:gridCol w="1263301">
                  <a:extLst>
                    <a:ext uri="{9D8B030D-6E8A-4147-A177-3AD203B41FA5}">
                      <a16:colId xmlns:a16="http://schemas.microsoft.com/office/drawing/2014/main" xmlns="" val="2037588904"/>
                    </a:ext>
                  </a:extLst>
                </a:gridCol>
                <a:gridCol w="10269886">
                  <a:extLst>
                    <a:ext uri="{9D8B030D-6E8A-4147-A177-3AD203B41FA5}">
                      <a16:colId xmlns:a16="http://schemas.microsoft.com/office/drawing/2014/main" xmlns="" val="200505750"/>
                    </a:ext>
                  </a:extLst>
                </a:gridCol>
              </a:tblGrid>
              <a:tr h="0">
                <a:tc>
                  <a:txBody>
                    <a:bodyPr/>
                    <a:lstStyle/>
                    <a:p>
                      <a:pPr>
                        <a:lnSpc>
                          <a:spcPts val="1600"/>
                        </a:lnSpc>
                      </a:pPr>
                      <a:r>
                        <a:rPr lang="en-US" sz="1400" dirty="0">
                          <a:solidFill>
                            <a:schemeClr val="bg2"/>
                          </a:solidFill>
                        </a:rPr>
                        <a:t>Section</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Description</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834266737"/>
                  </a:ext>
                </a:extLst>
              </a:tr>
              <a:tr h="162410">
                <a:tc>
                  <a:txBody>
                    <a:bodyPr/>
                    <a:lstStyle/>
                    <a:p>
                      <a:pPr>
                        <a:lnSpc>
                          <a:spcPts val="1600"/>
                        </a:lnSpc>
                      </a:pPr>
                      <a:r>
                        <a:rPr lang="en-US" sz="1400" b="1" i="0" dirty="0">
                          <a:latin typeface="+mn-lt"/>
                        </a:rPr>
                        <a:t>Header</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Contains type of token (JWT) and the algorithm (RS256). Section is base64 URL encoded.</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223557"/>
                  </a:ext>
                </a:extLst>
              </a:tr>
              <a:tr h="45261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Payload</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Contains claims such as:</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aud</a:t>
                      </a:r>
                      <a:r>
                        <a:rPr kumimoji="0" lang="en-US" sz="1400" b="1" i="0" u="none" strike="noStrike" kern="1200" cap="none" spc="0" normalizeH="0" baseline="0" noProof="0" dirty="0">
                          <a:ln>
                            <a:noFill/>
                          </a:ln>
                          <a:solidFill>
                            <a:srgbClr val="2F2F2F"/>
                          </a:solidFill>
                          <a:effectLst/>
                          <a:uLnTx/>
                          <a:uFillTx/>
                          <a:latin typeface="+mn-lt"/>
                          <a:ea typeface="+mn-ea"/>
                          <a:cs typeface="+mn-cs"/>
                        </a:rPr>
                        <a:t>:    Audience, identifies the resource the token is used for</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iss</a:t>
                      </a:r>
                      <a:r>
                        <a:rPr kumimoji="0" lang="en-US" sz="1400" b="1" i="0" u="none" strike="noStrike" kern="1200" cap="none" spc="0" normalizeH="0" baseline="0" noProof="0" dirty="0">
                          <a:ln>
                            <a:noFill/>
                          </a:ln>
                          <a:solidFill>
                            <a:srgbClr val="2F2F2F"/>
                          </a:solidFill>
                          <a:effectLst/>
                          <a:uLnTx/>
                          <a:uFillTx/>
                          <a:latin typeface="+mn-lt"/>
                          <a:ea typeface="+mn-ea"/>
                          <a:cs typeface="+mn-cs"/>
                        </a:rPr>
                        <a:t>:      Issuer, contains the ID of your Azure AD tenant</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nbf</a:t>
                      </a:r>
                      <a:r>
                        <a:rPr kumimoji="0" lang="en-US" sz="1400" b="1" i="0" u="none" strike="noStrike" kern="1200" cap="none" spc="0" normalizeH="0" baseline="0" noProof="0" dirty="0">
                          <a:ln>
                            <a:noFill/>
                          </a:ln>
                          <a:solidFill>
                            <a:srgbClr val="2F2F2F"/>
                          </a:solidFill>
                          <a:effectLst/>
                          <a:uLnTx/>
                          <a:uFillTx/>
                          <a:latin typeface="+mn-lt"/>
                          <a:ea typeface="+mn-ea"/>
                          <a:cs typeface="+mn-cs"/>
                        </a:rPr>
                        <a:t>:    Not before, Unix epoch time when the token is valid from</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exp</a:t>
                      </a:r>
                      <a:r>
                        <a:rPr kumimoji="0" lang="en-US" sz="1400" b="1" i="0" u="none" strike="noStrike" kern="1200" cap="none" spc="0" normalizeH="0" baseline="0" noProof="0" dirty="0">
                          <a:ln>
                            <a:noFill/>
                          </a:ln>
                          <a:solidFill>
                            <a:srgbClr val="2F2F2F"/>
                          </a:solidFill>
                          <a:effectLst/>
                          <a:uLnTx/>
                          <a:uFillTx/>
                          <a:latin typeface="+mn-lt"/>
                          <a:ea typeface="+mn-ea"/>
                          <a:cs typeface="+mn-cs"/>
                        </a:rPr>
                        <a:t>:    Expires, Unix epoch time when the token expires</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appid</a:t>
                      </a:r>
                      <a:r>
                        <a:rPr kumimoji="0" lang="en-US" sz="1400" b="1" i="0" u="none" strike="noStrike" kern="1200" cap="none" spc="0" normalizeH="0" baseline="0" noProof="0" dirty="0">
                          <a:ln>
                            <a:noFill/>
                          </a:ln>
                          <a:solidFill>
                            <a:srgbClr val="2F2F2F"/>
                          </a:solidFill>
                          <a:effectLst/>
                          <a:uLnTx/>
                          <a:uFillTx/>
                          <a:latin typeface="+mn-lt"/>
                          <a:ea typeface="+mn-ea"/>
                          <a:cs typeface="+mn-cs"/>
                        </a:rPr>
                        <a:t>: Your app’s Application ID</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Section is base64 URL encoded.</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591507760"/>
                  </a:ext>
                </a:extLst>
              </a:tr>
              <a:tr h="162410">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Signature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Combines the encoded header and encoded payload, uses algorithm from header to sign using a secret.</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95213843"/>
                  </a:ext>
                </a:extLst>
              </a:tr>
            </a:tbl>
          </a:graphicData>
        </a:graphic>
      </p:graphicFrame>
    </p:spTree>
    <p:extLst>
      <p:ext uri="{BB962C8B-B14F-4D97-AF65-F5344CB8AC3E}">
        <p14:creationId xmlns:p14="http://schemas.microsoft.com/office/powerpoint/2010/main" val="25606777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tokens</a:t>
            </a:r>
          </a:p>
        </p:txBody>
      </p:sp>
      <p:sp>
        <p:nvSpPr>
          <p:cNvPr id="3" name="Text Placeholder 2"/>
          <p:cNvSpPr>
            <a:spLocks noGrp="1"/>
          </p:cNvSpPr>
          <p:nvPr>
            <p:ph type="body" sz="quarter" idx="10"/>
          </p:nvPr>
        </p:nvSpPr>
        <p:spPr>
          <a:xfrm>
            <a:off x="465138" y="1919804"/>
            <a:ext cx="11533187" cy="3557897"/>
          </a:xfrm>
        </p:spPr>
        <p:txBody>
          <a:bodyPr/>
          <a:lstStyle/>
          <a:p>
            <a:r>
              <a:rPr lang="en-US" dirty="0"/>
              <a:t>ID tokens</a:t>
            </a:r>
          </a:p>
          <a:p>
            <a:pPr marL="285750" indent="-285750">
              <a:buFont typeface="Arial" panose="020B0604020202020204" pitchFamily="34" charset="0"/>
              <a:buChar char="•"/>
            </a:pPr>
            <a:r>
              <a:rPr lang="en-US" sz="1400" b="1" dirty="0"/>
              <a:t>Used with </a:t>
            </a:r>
            <a:r>
              <a:rPr lang="en-US" sz="1400" b="1" dirty="0" err="1"/>
              <a:t>OpenID</a:t>
            </a:r>
            <a:r>
              <a:rPr lang="en-US" sz="1400" b="1" dirty="0"/>
              <a:t> Connect</a:t>
            </a:r>
          </a:p>
          <a:p>
            <a:pPr marL="285750" indent="-285750">
              <a:buFont typeface="Arial" panose="020B0604020202020204" pitchFamily="34" charset="0"/>
              <a:buChar char="•"/>
            </a:pPr>
            <a:r>
              <a:rPr lang="en-US" sz="1400" b="1" dirty="0"/>
              <a:t>Contains claims you can use to sign the user into your app</a:t>
            </a:r>
          </a:p>
          <a:p>
            <a:r>
              <a:rPr lang="en-US" dirty="0"/>
              <a:t>Access tokens</a:t>
            </a:r>
          </a:p>
          <a:p>
            <a:pPr marL="285750" indent="-285750">
              <a:buFont typeface="Arial" panose="020B0604020202020204" pitchFamily="34" charset="0"/>
              <a:buChar char="•"/>
            </a:pPr>
            <a:r>
              <a:rPr lang="en-US" sz="1400" b="1" dirty="0"/>
              <a:t>Currently can only be consumed by Microsoft Services</a:t>
            </a:r>
          </a:p>
          <a:p>
            <a:pPr marL="285750" indent="-285750">
              <a:buFont typeface="Arial" panose="020B0604020202020204" pitchFamily="34" charset="0"/>
              <a:buChar char="•"/>
            </a:pPr>
            <a:r>
              <a:rPr lang="en-US" sz="1400" b="1" dirty="0"/>
              <a:t>v2.0 endpoint returns metadata including expiry and scopes</a:t>
            </a:r>
          </a:p>
          <a:p>
            <a:r>
              <a:rPr lang="en-US" dirty="0"/>
              <a:t>Refresh tokens</a:t>
            </a:r>
          </a:p>
          <a:p>
            <a:pPr marL="285750" indent="-285750">
              <a:buFont typeface="Arial" panose="020B0604020202020204" pitchFamily="34" charset="0"/>
              <a:buChar char="•"/>
            </a:pPr>
            <a:r>
              <a:rPr lang="en-US" sz="1400" b="1" dirty="0"/>
              <a:t>Used to request a new access token, providing long-term access to resources</a:t>
            </a:r>
          </a:p>
          <a:p>
            <a:pPr marL="285750" indent="-285750">
              <a:buFont typeface="Arial" panose="020B0604020202020204" pitchFamily="34" charset="0"/>
              <a:buChar char="•"/>
            </a:pPr>
            <a:r>
              <a:rPr lang="en-US" sz="1400" b="1" dirty="0"/>
              <a:t>Multi-resource</a:t>
            </a:r>
          </a:p>
          <a:p>
            <a:endParaRPr lang="en-US" dirty="0"/>
          </a:p>
        </p:txBody>
      </p:sp>
      <p:sp>
        <p:nvSpPr>
          <p:cNvPr id="6" name="Rectangle 5"/>
          <p:cNvSpPr/>
          <p:nvPr/>
        </p:nvSpPr>
        <p:spPr>
          <a:xfrm>
            <a:off x="1035785" y="6030398"/>
            <a:ext cx="10349609" cy="369332"/>
          </a:xfrm>
          <a:prstGeom prst="rect">
            <a:avLst/>
          </a:prstGeom>
        </p:spPr>
        <p:txBody>
          <a:bodyPr wrap="square">
            <a:spAutoFit/>
          </a:bodyPr>
          <a:lstStyle/>
          <a:p>
            <a:r>
              <a:rPr lang="en-US" dirty="0"/>
              <a:t>https://docs.microsoft.com/en-us/azure/active-directory/develop/active-directory-v2-tokens</a:t>
            </a:r>
          </a:p>
        </p:txBody>
      </p:sp>
    </p:spTree>
    <p:extLst>
      <p:ext uri="{BB962C8B-B14F-4D97-AF65-F5344CB8AC3E}">
        <p14:creationId xmlns:p14="http://schemas.microsoft.com/office/powerpoint/2010/main" val="30099198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0D56C3-6FFE-4A49-9896-A627AEEFAA11}"/>
              </a:ext>
            </a:extLst>
          </p:cNvPr>
          <p:cNvSpPr>
            <a:spLocks noGrp="1"/>
          </p:cNvSpPr>
          <p:nvPr>
            <p:ph type="title"/>
          </p:nvPr>
        </p:nvSpPr>
        <p:spPr/>
        <p:txBody>
          <a:bodyPr/>
          <a:lstStyle/>
          <a:p>
            <a:r>
              <a:rPr lang="en-US" dirty="0"/>
              <a:t>Register your application</a:t>
            </a:r>
          </a:p>
        </p:txBody>
      </p:sp>
      <p:pic>
        <p:nvPicPr>
          <p:cNvPr id="8" name="Picture Placeholder 7">
            <a:extLst>
              <a:ext uri="{FF2B5EF4-FFF2-40B4-BE49-F238E27FC236}">
                <a16:creationId xmlns:a16="http://schemas.microsoft.com/office/drawing/2014/main" xmlns="" id="{94C6328E-79F8-4B60-BC51-7AB4B3E873BF}"/>
              </a:ext>
            </a:extLst>
          </p:cNvPr>
          <p:cNvPicPr>
            <a:picLocks noGrp="1" noChangeAspect="1"/>
          </p:cNvPicPr>
          <p:nvPr>
            <p:ph type="pic" sz="quarter" idx="10"/>
          </p:nvPr>
        </p:nvPicPr>
        <p:blipFill>
          <a:blip r:embed="rId3"/>
          <a:srcRect l="3031" r="3031"/>
          <a:stretch>
            <a:fillRect/>
          </a:stretch>
        </p:blipFill>
        <p:spPr/>
      </p:pic>
    </p:spTree>
    <p:extLst>
      <p:ext uri="{BB962C8B-B14F-4D97-AF65-F5344CB8AC3E}">
        <p14:creationId xmlns:p14="http://schemas.microsoft.com/office/powerpoint/2010/main" val="31506452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8A6E8F-F675-48AF-B991-95CBF4686004}"/>
              </a:ext>
            </a:extLst>
          </p:cNvPr>
          <p:cNvSpPr>
            <a:spLocks noGrp="1"/>
          </p:cNvSpPr>
          <p:nvPr>
            <p:ph type="title"/>
          </p:nvPr>
        </p:nvSpPr>
        <p:spPr/>
        <p:txBody>
          <a:bodyPr/>
          <a:lstStyle/>
          <a:p>
            <a:r>
              <a:rPr lang="en-US" dirty="0"/>
              <a:t>Get authorization</a:t>
            </a:r>
          </a:p>
        </p:txBody>
      </p:sp>
      <p:sp>
        <p:nvSpPr>
          <p:cNvPr id="3" name="Text Placeholder 2">
            <a:extLst>
              <a:ext uri="{FF2B5EF4-FFF2-40B4-BE49-F238E27FC236}">
                <a16:creationId xmlns:a16="http://schemas.microsoft.com/office/drawing/2014/main" xmlns="" id="{BCB52D4B-57F4-4985-B60B-3CAA7053047E}"/>
              </a:ext>
            </a:extLst>
          </p:cNvPr>
          <p:cNvSpPr>
            <a:spLocks noGrp="1"/>
          </p:cNvSpPr>
          <p:nvPr>
            <p:ph type="body" sz="quarter" idx="10"/>
          </p:nvPr>
        </p:nvSpPr>
        <p:spPr>
          <a:xfrm>
            <a:off x="465139" y="1919804"/>
            <a:ext cx="6370560" cy="2449901"/>
          </a:xfrm>
          <a:ln>
            <a:solidFill>
              <a:schemeClr val="tx1"/>
            </a:solidFill>
          </a:ln>
        </p:spPr>
        <p:txBody>
          <a:bodyPr/>
          <a:lstStyle/>
          <a:p>
            <a:r>
              <a:rPr lang="en-US" dirty="0"/>
              <a:t>Request</a:t>
            </a:r>
          </a:p>
          <a:p>
            <a:r>
              <a:rPr lang="en-US" sz="1400" b="1" dirty="0"/>
              <a:t>GET https://login.microsoftonline.com/common/oauth2/v2.0/authorize?</a:t>
            </a:r>
          </a:p>
          <a:p>
            <a:r>
              <a:rPr lang="en-US" sz="1400" b="1" dirty="0"/>
              <a:t>	scope=</a:t>
            </a:r>
            <a:r>
              <a:rPr lang="en-US" sz="1400" b="1" dirty="0" err="1"/>
              <a:t>offline_access+openid+profile+User.Read</a:t>
            </a:r>
            <a:endParaRPr lang="en-US" sz="1400" b="1" dirty="0"/>
          </a:p>
          <a:p>
            <a:r>
              <a:rPr lang="en-US" sz="1400" b="1" dirty="0"/>
              <a:t>	&amp;response_type=code</a:t>
            </a:r>
          </a:p>
          <a:p>
            <a:r>
              <a:rPr lang="en-US" sz="1400" b="1" dirty="0"/>
              <a:t>	&amp;client_id=0777388d-640c-4bc3-9053-671d6a8300c4</a:t>
            </a:r>
          </a:p>
          <a:p>
            <a:r>
              <a:rPr lang="en-US" sz="1400" b="1" dirty="0"/>
              <a:t>	&amp;redirect_uri=https://localhost:8089</a:t>
            </a:r>
          </a:p>
          <a:p>
            <a:r>
              <a:rPr lang="en-US" sz="1400" b="1" dirty="0"/>
              <a:t>	&amp;response_mode=query</a:t>
            </a:r>
          </a:p>
        </p:txBody>
      </p:sp>
      <p:pic>
        <p:nvPicPr>
          <p:cNvPr id="6" name="Picture 5">
            <a:extLst>
              <a:ext uri="{FF2B5EF4-FFF2-40B4-BE49-F238E27FC236}">
                <a16:creationId xmlns:a16="http://schemas.microsoft.com/office/drawing/2014/main" xmlns="" id="{09626103-6102-48F1-AD99-7C7AE3A878BD}"/>
              </a:ext>
            </a:extLst>
          </p:cNvPr>
          <p:cNvPicPr>
            <a:picLocks noChangeAspect="1"/>
          </p:cNvPicPr>
          <p:nvPr/>
        </p:nvPicPr>
        <p:blipFill>
          <a:blip r:embed="rId3"/>
          <a:stretch>
            <a:fillRect/>
          </a:stretch>
        </p:blipFill>
        <p:spPr>
          <a:xfrm>
            <a:off x="7070259" y="1919804"/>
            <a:ext cx="4928066" cy="3665335"/>
          </a:xfrm>
          <a:prstGeom prst="rect">
            <a:avLst/>
          </a:prstGeom>
        </p:spPr>
      </p:pic>
      <p:sp>
        <p:nvSpPr>
          <p:cNvPr id="7" name="Rectangle 6">
            <a:extLst>
              <a:ext uri="{FF2B5EF4-FFF2-40B4-BE49-F238E27FC236}">
                <a16:creationId xmlns:a16="http://schemas.microsoft.com/office/drawing/2014/main" xmlns="" id="{BD9F0C28-6415-4EBD-86D6-D299D20193F1}"/>
              </a:ext>
            </a:extLst>
          </p:cNvPr>
          <p:cNvSpPr/>
          <p:nvPr/>
        </p:nvSpPr>
        <p:spPr>
          <a:xfrm>
            <a:off x="465138" y="5041042"/>
            <a:ext cx="6370561" cy="1477328"/>
          </a:xfrm>
          <a:prstGeom prst="rect">
            <a:avLst/>
          </a:prstGeom>
          <a:ln>
            <a:solidFill>
              <a:schemeClr val="tx1"/>
            </a:solidFill>
          </a:ln>
        </p:spPr>
        <p:txBody>
          <a:bodyPr wrap="square">
            <a:spAutoFit/>
          </a:bodyPr>
          <a:lstStyle/>
          <a:p>
            <a:r>
              <a:rPr lang="en-US" sz="2000" dirty="0"/>
              <a:t>Response</a:t>
            </a:r>
          </a:p>
          <a:p>
            <a:r>
              <a:rPr lang="en-US" sz="1400" b="1" dirty="0"/>
              <a:t>GET https://localhost:8089/?code=OAQABAAPSY4jIAA</a:t>
            </a:r>
          </a:p>
          <a:p>
            <a:endParaRPr lang="en-US" sz="1400" b="1" dirty="0"/>
          </a:p>
          <a:p>
            <a:endParaRPr lang="en-US" sz="1400" b="1" dirty="0"/>
          </a:p>
          <a:p>
            <a:endParaRPr lang="en-US" sz="1400" b="1" dirty="0"/>
          </a:p>
          <a:p>
            <a:endParaRPr lang="en-US" sz="1400" b="1" dirty="0"/>
          </a:p>
        </p:txBody>
      </p:sp>
    </p:spTree>
    <p:extLst>
      <p:ext uri="{BB962C8B-B14F-4D97-AF65-F5344CB8AC3E}">
        <p14:creationId xmlns:p14="http://schemas.microsoft.com/office/powerpoint/2010/main" val="36410246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7B8445-F05F-4B28-BF17-4DC6847A39F3}"/>
              </a:ext>
            </a:extLst>
          </p:cNvPr>
          <p:cNvSpPr>
            <a:spLocks noGrp="1"/>
          </p:cNvSpPr>
          <p:nvPr>
            <p:ph type="title"/>
          </p:nvPr>
        </p:nvSpPr>
        <p:spPr/>
        <p:txBody>
          <a:bodyPr/>
          <a:lstStyle/>
          <a:p>
            <a:r>
              <a:rPr lang="en-US" dirty="0"/>
              <a:t>Get a token</a:t>
            </a:r>
          </a:p>
        </p:txBody>
      </p:sp>
      <p:sp>
        <p:nvSpPr>
          <p:cNvPr id="3" name="Text Placeholder 2">
            <a:extLst>
              <a:ext uri="{FF2B5EF4-FFF2-40B4-BE49-F238E27FC236}">
                <a16:creationId xmlns:a16="http://schemas.microsoft.com/office/drawing/2014/main" xmlns="" id="{1A01FF50-D258-4FBC-8097-9E39D7535BB0}"/>
              </a:ext>
            </a:extLst>
          </p:cNvPr>
          <p:cNvSpPr>
            <a:spLocks noGrp="1"/>
          </p:cNvSpPr>
          <p:nvPr>
            <p:ph type="body" sz="quarter" idx="10"/>
          </p:nvPr>
        </p:nvSpPr>
        <p:spPr>
          <a:xfrm>
            <a:off x="465138" y="1618722"/>
            <a:ext cx="11533187" cy="2412968"/>
          </a:xfrm>
          <a:ln>
            <a:solidFill>
              <a:schemeClr val="tx1"/>
            </a:solidFill>
          </a:ln>
        </p:spPr>
        <p:txBody>
          <a:bodyPr/>
          <a:lstStyle/>
          <a:p>
            <a:r>
              <a:rPr lang="en-US" dirty="0"/>
              <a:t>Request</a:t>
            </a:r>
          </a:p>
          <a:p>
            <a:r>
              <a:rPr lang="en-US" sz="1400" b="1" dirty="0"/>
              <a:t>POST https://login.microsoftonline.com/common/oauth2/v2.0/token HTTP/1.1</a:t>
            </a:r>
          </a:p>
          <a:p>
            <a:r>
              <a:rPr lang="en-US" sz="1400" b="1" dirty="0"/>
              <a:t>Content-Type: application/x-www-form-</a:t>
            </a:r>
            <a:r>
              <a:rPr lang="en-US" sz="1400" b="1" dirty="0" err="1"/>
              <a:t>urlencoded</a:t>
            </a:r>
            <a:endParaRPr lang="en-US" sz="1400" b="1" dirty="0"/>
          </a:p>
          <a:p>
            <a:endParaRPr lang="en-US" sz="1400" b="1" dirty="0"/>
          </a:p>
          <a:p>
            <a:r>
              <a:rPr lang="en-US" sz="1400" b="1" dirty="0" err="1"/>
              <a:t>client_id</a:t>
            </a:r>
            <a:r>
              <a:rPr lang="en-US" sz="1400" b="1" dirty="0"/>
              <a:t>=50d65aa4-adbb-45c5-b473-0459bac3110e&amp;client_secret=</a:t>
            </a:r>
            <a:r>
              <a:rPr lang="en-US" sz="1400" b="1" dirty="0" err="1"/>
              <a:t>seeecret</a:t>
            </a:r>
            <a:endParaRPr lang="en-US" sz="1400" b="1" dirty="0"/>
          </a:p>
          <a:p>
            <a:r>
              <a:rPr lang="en-US" sz="1400" b="1" dirty="0"/>
              <a:t>&amp;scope=</a:t>
            </a:r>
            <a:r>
              <a:rPr lang="en-US" sz="1400" b="1" dirty="0" err="1"/>
              <a:t>offline_access+openid+profile+User.Read&amp;grant_type</a:t>
            </a:r>
            <a:r>
              <a:rPr lang="en-US" sz="1400" b="1" dirty="0"/>
              <a:t>=</a:t>
            </a:r>
            <a:r>
              <a:rPr lang="en-US" sz="1400" b="1" dirty="0" err="1"/>
              <a:t>authorization_code</a:t>
            </a:r>
            <a:endParaRPr lang="en-US" sz="1400" b="1" dirty="0"/>
          </a:p>
          <a:p>
            <a:r>
              <a:rPr lang="en-US" sz="1400" b="1" dirty="0"/>
              <a:t>&amp;code=OAQABAAPSY4jIAA&amp;redirect_uri=https://localhost:8089</a:t>
            </a:r>
          </a:p>
        </p:txBody>
      </p:sp>
      <p:sp>
        <p:nvSpPr>
          <p:cNvPr id="8" name="Rectangle 7">
            <a:extLst>
              <a:ext uri="{FF2B5EF4-FFF2-40B4-BE49-F238E27FC236}">
                <a16:creationId xmlns:a16="http://schemas.microsoft.com/office/drawing/2014/main" xmlns="" id="{C4B12DFB-8C49-43ED-93C0-B12C04F3D6F8}"/>
              </a:ext>
            </a:extLst>
          </p:cNvPr>
          <p:cNvSpPr/>
          <p:nvPr/>
        </p:nvSpPr>
        <p:spPr>
          <a:xfrm>
            <a:off x="465138" y="4463198"/>
            <a:ext cx="11752999" cy="2123658"/>
          </a:xfrm>
          <a:prstGeom prst="rect">
            <a:avLst/>
          </a:prstGeom>
          <a:ln>
            <a:solidFill>
              <a:schemeClr val="tx1"/>
            </a:solidFill>
          </a:ln>
        </p:spPr>
        <p:txBody>
          <a:bodyPr wrap="square">
            <a:spAutoFit/>
          </a:bodyPr>
          <a:lstStyle/>
          <a:p>
            <a:r>
              <a:rPr lang="en-US" sz="2000" dirty="0">
                <a:gradFill>
                  <a:gsLst>
                    <a:gs pos="1250">
                      <a:schemeClr val="tx1"/>
                    </a:gs>
                    <a:gs pos="100000">
                      <a:schemeClr val="tx1"/>
                    </a:gs>
                  </a:gsLst>
                  <a:lin ang="5400000" scaled="0"/>
                </a:gradFill>
              </a:rPr>
              <a:t>Response</a:t>
            </a:r>
          </a:p>
          <a:p>
            <a:r>
              <a:rPr lang="en-US" sz="1400" b="1" dirty="0">
                <a:gradFill>
                  <a:gsLst>
                    <a:gs pos="1250">
                      <a:schemeClr val="tx1"/>
                    </a:gs>
                    <a:gs pos="100000">
                      <a:schemeClr val="tx1"/>
                    </a:gs>
                  </a:gsLst>
                  <a:lin ang="5400000" scaled="0"/>
                </a:gradFill>
              </a:rPr>
              <a:t>HTTP/1.1 200 OK</a:t>
            </a:r>
          </a:p>
          <a:p>
            <a:r>
              <a:rPr lang="en-US" sz="1400" b="1" dirty="0">
                <a:gradFill>
                  <a:gsLst>
                    <a:gs pos="1250">
                      <a:schemeClr val="tx1"/>
                    </a:gs>
                    <a:gs pos="100000">
                      <a:schemeClr val="tx1"/>
                    </a:gs>
                  </a:gsLst>
                  <a:lin ang="5400000" scaled="0"/>
                </a:gradFill>
              </a:rPr>
              <a:t>Cache-Control: no-cache, no-store</a:t>
            </a:r>
          </a:p>
          <a:p>
            <a:r>
              <a:rPr lang="en-US" sz="1400" b="1" dirty="0">
                <a:gradFill>
                  <a:gsLst>
                    <a:gs pos="1250">
                      <a:schemeClr val="tx1"/>
                    </a:gs>
                    <a:gs pos="100000">
                      <a:schemeClr val="tx1"/>
                    </a:gs>
                  </a:gsLst>
                  <a:lin ang="5400000" scaled="0"/>
                </a:gradFill>
              </a:rPr>
              <a:t>Pragma: no-cache</a:t>
            </a:r>
          </a:p>
          <a:p>
            <a:r>
              <a:rPr lang="en-US" sz="1400" b="1" dirty="0">
                <a:gradFill>
                  <a:gsLst>
                    <a:gs pos="1250">
                      <a:schemeClr val="tx1"/>
                    </a:gs>
                    <a:gs pos="100000">
                      <a:schemeClr val="tx1"/>
                    </a:gs>
                  </a:gsLst>
                  <a:lin ang="5400000" scaled="0"/>
                </a:gradFill>
              </a:rPr>
              <a:t>Content-Type: application/</a:t>
            </a:r>
            <a:r>
              <a:rPr lang="en-US" sz="1400" b="1" dirty="0" err="1">
                <a:gradFill>
                  <a:gsLst>
                    <a:gs pos="1250">
                      <a:schemeClr val="tx1"/>
                    </a:gs>
                    <a:gs pos="100000">
                      <a:schemeClr val="tx1"/>
                    </a:gs>
                  </a:gsLst>
                  <a:lin ang="5400000" scaled="0"/>
                </a:gradFill>
              </a:rPr>
              <a:t>json</a:t>
            </a:r>
            <a:r>
              <a:rPr lang="en-US" sz="1400" b="1" dirty="0">
                <a:gradFill>
                  <a:gsLst>
                    <a:gs pos="1250">
                      <a:schemeClr val="tx1"/>
                    </a:gs>
                    <a:gs pos="100000">
                      <a:schemeClr val="tx1"/>
                    </a:gs>
                  </a:gsLst>
                  <a:lin ang="5400000" scaled="0"/>
                </a:gradFill>
              </a:rPr>
              <a:t>; charset=utf-8</a:t>
            </a:r>
          </a:p>
          <a:p>
            <a:r>
              <a:rPr lang="en-US" sz="1400" b="1" dirty="0">
                <a:gradFill>
                  <a:gsLst>
                    <a:gs pos="1250">
                      <a:schemeClr val="tx1"/>
                    </a:gs>
                    <a:gs pos="100000">
                      <a:schemeClr val="tx1"/>
                    </a:gs>
                  </a:gsLst>
                  <a:lin ang="5400000" scaled="0"/>
                </a:gradFill>
              </a:rPr>
              <a:t>Content-Length: 3716</a:t>
            </a:r>
          </a:p>
          <a:p>
            <a:endParaRPr lang="en-US" sz="1400" b="1" dirty="0">
              <a:gradFill>
                <a:gsLst>
                  <a:gs pos="1250">
                    <a:schemeClr val="tx1"/>
                  </a:gs>
                  <a:gs pos="100000">
                    <a:schemeClr val="tx1"/>
                  </a:gs>
                </a:gsLst>
                <a:lin ang="5400000" scaled="0"/>
              </a:gradFill>
            </a:endParaRPr>
          </a:p>
          <a:p>
            <a:r>
              <a:rPr lang="en-US" sz="1400" b="1" dirty="0">
                <a:gradFill>
                  <a:gsLst>
                    <a:gs pos="1250">
                      <a:schemeClr val="tx1"/>
                    </a:gs>
                    <a:gs pos="100000">
                      <a:schemeClr val="tx1"/>
                    </a:gs>
                  </a:gsLst>
                  <a:lin ang="5400000" scaled="0"/>
                </a:gradFill>
              </a:rPr>
              <a:t>{"token_type":"Bearer","scope":"User.Read","expires_in":3599,"ext_expires_in":0,"access_token":"eyJ0eXAiOiJKV1QiLC","refresh_token":"OAQABAAAAAAA9k","id_token":"eyJ0eXAiOiAbC1Qi123”}</a:t>
            </a:r>
          </a:p>
        </p:txBody>
      </p:sp>
    </p:spTree>
    <p:extLst>
      <p:ext uri="{BB962C8B-B14F-4D97-AF65-F5344CB8AC3E}">
        <p14:creationId xmlns:p14="http://schemas.microsoft.com/office/powerpoint/2010/main" val="26794024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8A5B29-D3DA-4C83-878F-C248CDC29BEE}"/>
              </a:ext>
            </a:extLst>
          </p:cNvPr>
          <p:cNvSpPr>
            <a:spLocks noGrp="1"/>
          </p:cNvSpPr>
          <p:nvPr>
            <p:ph type="title"/>
          </p:nvPr>
        </p:nvSpPr>
        <p:spPr/>
        <p:txBody>
          <a:bodyPr/>
          <a:lstStyle/>
          <a:p>
            <a:r>
              <a:rPr lang="en-US" dirty="0"/>
              <a:t>Use the access token to call Microsoft Graph</a:t>
            </a:r>
          </a:p>
        </p:txBody>
      </p:sp>
      <p:sp>
        <p:nvSpPr>
          <p:cNvPr id="3" name="Text Placeholder 2">
            <a:extLst>
              <a:ext uri="{FF2B5EF4-FFF2-40B4-BE49-F238E27FC236}">
                <a16:creationId xmlns:a16="http://schemas.microsoft.com/office/drawing/2014/main" xmlns="" id="{930BC71C-ADD5-4D4E-A836-6C2E7B0B306E}"/>
              </a:ext>
            </a:extLst>
          </p:cNvPr>
          <p:cNvSpPr>
            <a:spLocks noGrp="1"/>
          </p:cNvSpPr>
          <p:nvPr>
            <p:ph type="body" sz="quarter" idx="10"/>
          </p:nvPr>
        </p:nvSpPr>
        <p:spPr>
          <a:xfrm>
            <a:off x="465138" y="1819445"/>
            <a:ext cx="11533187" cy="1785104"/>
          </a:xfrm>
          <a:ln>
            <a:solidFill>
              <a:schemeClr val="tx1"/>
            </a:solidFill>
          </a:ln>
        </p:spPr>
        <p:txBody>
          <a:bodyPr/>
          <a:lstStyle/>
          <a:p>
            <a:r>
              <a:rPr lang="en-US" dirty="0"/>
              <a:t>Request</a:t>
            </a:r>
          </a:p>
          <a:p>
            <a:r>
              <a:rPr lang="en-US" sz="1400" b="1" dirty="0">
                <a:gradFill>
                  <a:gsLst>
                    <a:gs pos="1250">
                      <a:schemeClr val="tx1"/>
                    </a:gs>
                    <a:gs pos="100000">
                      <a:schemeClr val="tx1"/>
                    </a:gs>
                  </a:gsLst>
                  <a:lin ang="5400000" scaled="0"/>
                </a:gradFill>
              </a:rPr>
              <a:t>GET https://graph.microsoft.com/v1.0/me HTTP/1.1</a:t>
            </a:r>
          </a:p>
          <a:p>
            <a:r>
              <a:rPr lang="en-US" sz="1400" b="1" dirty="0">
                <a:gradFill>
                  <a:gsLst>
                    <a:gs pos="1250">
                      <a:schemeClr val="tx1"/>
                    </a:gs>
                    <a:gs pos="100000">
                      <a:schemeClr val="tx1"/>
                    </a:gs>
                  </a:gsLst>
                  <a:lin ang="5400000" scaled="0"/>
                </a:gradFill>
              </a:rPr>
              <a:t>Authorization: bearer eyJ0eXAiOiJKV1QiLC</a:t>
            </a:r>
          </a:p>
          <a:p>
            <a:r>
              <a:rPr lang="en-US" sz="1400" b="1" dirty="0">
                <a:gradFill>
                  <a:gsLst>
                    <a:gs pos="1250">
                      <a:schemeClr val="tx1"/>
                    </a:gs>
                    <a:gs pos="100000">
                      <a:schemeClr val="tx1"/>
                    </a:gs>
                  </a:gsLst>
                  <a:lin ang="5400000" scaled="0"/>
                </a:gradFill>
              </a:rPr>
              <a:t>Host: graph.microsoft.com</a:t>
            </a:r>
          </a:p>
          <a:p>
            <a:endParaRPr lang="en-US" dirty="0"/>
          </a:p>
        </p:txBody>
      </p:sp>
      <p:sp>
        <p:nvSpPr>
          <p:cNvPr id="6" name="Text Placeholder 2">
            <a:extLst>
              <a:ext uri="{FF2B5EF4-FFF2-40B4-BE49-F238E27FC236}">
                <a16:creationId xmlns:a16="http://schemas.microsoft.com/office/drawing/2014/main" xmlns="" id="{4E1B6D51-B8C1-4542-8DFE-F2EF023F0EA3}"/>
              </a:ext>
            </a:extLst>
          </p:cNvPr>
          <p:cNvSpPr txBox="1">
            <a:spLocks/>
          </p:cNvSpPr>
          <p:nvPr/>
        </p:nvSpPr>
        <p:spPr>
          <a:xfrm>
            <a:off x="465137" y="3633378"/>
            <a:ext cx="11533187" cy="2634567"/>
          </a:xfrm>
          <a:prstGeom prst="rect">
            <a:avLst/>
          </a:prstGeom>
          <a:ln>
            <a:solidFill>
              <a:schemeClr val="tx1"/>
            </a:solidFill>
          </a:ln>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Response</a:t>
            </a:r>
          </a:p>
          <a:p>
            <a:r>
              <a:rPr lang="en-US" sz="1400" b="1" dirty="0">
                <a:gradFill>
                  <a:gsLst>
                    <a:gs pos="1250">
                      <a:schemeClr val="tx1"/>
                    </a:gs>
                    <a:gs pos="100000">
                      <a:schemeClr val="tx1"/>
                    </a:gs>
                  </a:gsLst>
                  <a:lin ang="5400000" scaled="0"/>
                </a:gradFill>
              </a:rPr>
              <a:t>HTTP/1.1 200 OK</a:t>
            </a:r>
          </a:p>
          <a:p>
            <a:r>
              <a:rPr lang="en-US" sz="1400" b="1" dirty="0">
                <a:gradFill>
                  <a:gsLst>
                    <a:gs pos="1250">
                      <a:schemeClr val="tx1"/>
                    </a:gs>
                    <a:gs pos="100000">
                      <a:schemeClr val="tx1"/>
                    </a:gs>
                  </a:gsLst>
                  <a:lin ang="5400000" scaled="0"/>
                </a:gradFill>
              </a:rPr>
              <a:t>Content-Type: application/</a:t>
            </a:r>
            <a:r>
              <a:rPr lang="en-US" sz="1400" b="1" dirty="0" err="1">
                <a:gradFill>
                  <a:gsLst>
                    <a:gs pos="1250">
                      <a:schemeClr val="tx1"/>
                    </a:gs>
                    <a:gs pos="100000">
                      <a:schemeClr val="tx1"/>
                    </a:gs>
                  </a:gsLst>
                  <a:lin ang="5400000" scaled="0"/>
                </a:gradFill>
              </a:rPr>
              <a:t>json;odata.metadata</a:t>
            </a:r>
            <a:r>
              <a:rPr lang="en-US" sz="1400" b="1" dirty="0">
                <a:gradFill>
                  <a:gsLst>
                    <a:gs pos="1250">
                      <a:schemeClr val="tx1"/>
                    </a:gs>
                    <a:gs pos="100000">
                      <a:schemeClr val="tx1"/>
                    </a:gs>
                  </a:gsLst>
                  <a:lin ang="5400000" scaled="0"/>
                </a:gradFill>
              </a:rPr>
              <a:t>=</a:t>
            </a:r>
            <a:r>
              <a:rPr lang="en-US" sz="1400" b="1" dirty="0" err="1">
                <a:gradFill>
                  <a:gsLst>
                    <a:gs pos="1250">
                      <a:schemeClr val="tx1"/>
                    </a:gs>
                    <a:gs pos="100000">
                      <a:schemeClr val="tx1"/>
                    </a:gs>
                  </a:gsLst>
                  <a:lin ang="5400000" scaled="0"/>
                </a:gradFill>
              </a:rPr>
              <a:t>minimal;odata.streaming</a:t>
            </a:r>
            <a:r>
              <a:rPr lang="en-US" sz="1400" b="1" dirty="0">
                <a:gradFill>
                  <a:gsLst>
                    <a:gs pos="1250">
                      <a:schemeClr val="tx1"/>
                    </a:gs>
                    <a:gs pos="100000">
                      <a:schemeClr val="tx1"/>
                    </a:gs>
                  </a:gsLst>
                  <a:lin ang="5400000" scaled="0"/>
                </a:gradFill>
              </a:rPr>
              <a:t>=true;IEEE754Compatible=</a:t>
            </a:r>
            <a:r>
              <a:rPr lang="en-US" sz="1400" b="1" dirty="0" err="1">
                <a:gradFill>
                  <a:gsLst>
                    <a:gs pos="1250">
                      <a:schemeClr val="tx1"/>
                    </a:gs>
                    <a:gs pos="100000">
                      <a:schemeClr val="tx1"/>
                    </a:gs>
                  </a:gsLst>
                  <a:lin ang="5400000" scaled="0"/>
                </a:gradFill>
              </a:rPr>
              <a:t>false;charset</a:t>
            </a:r>
            <a:r>
              <a:rPr lang="en-US" sz="1400" b="1" dirty="0">
                <a:gradFill>
                  <a:gsLst>
                    <a:gs pos="1250">
                      <a:schemeClr val="tx1"/>
                    </a:gs>
                    <a:gs pos="100000">
                      <a:schemeClr val="tx1"/>
                    </a:gs>
                  </a:gsLst>
                  <a:lin ang="5400000" scaled="0"/>
                </a:gradFill>
              </a:rPr>
              <a:t>=utf-8</a:t>
            </a:r>
          </a:p>
          <a:p>
            <a:endParaRPr lang="en-US" sz="1400" b="1" dirty="0">
              <a:gradFill>
                <a:gsLst>
                  <a:gs pos="1250">
                    <a:schemeClr val="tx1"/>
                  </a:gs>
                  <a:gs pos="100000">
                    <a:schemeClr val="tx1"/>
                  </a:gs>
                </a:gsLst>
                <a:lin ang="5400000" scaled="0"/>
              </a:gradFill>
            </a:endParaRPr>
          </a:p>
          <a:p>
            <a:r>
              <a:rPr lang="en-US" sz="1400" b="1" dirty="0">
                <a:gradFill>
                  <a:gsLst>
                    <a:gs pos="1250">
                      <a:schemeClr val="tx1"/>
                    </a:gs>
                    <a:gs pos="100000">
                      <a:schemeClr val="tx1"/>
                    </a:gs>
                  </a:gsLst>
                  <a:lin ang="5400000" scaled="0"/>
                </a:gradFill>
              </a:rPr>
              <a:t>{"@</a:t>
            </a:r>
            <a:r>
              <a:rPr lang="en-US" sz="1400" b="1" dirty="0" err="1">
                <a:gradFill>
                  <a:gsLst>
                    <a:gs pos="1250">
                      <a:schemeClr val="tx1"/>
                    </a:gs>
                    <a:gs pos="100000">
                      <a:schemeClr val="tx1"/>
                    </a:gs>
                  </a:gsLst>
                  <a:lin ang="5400000" scaled="0"/>
                </a:gradFill>
              </a:rPr>
              <a:t>odata.context":"https</a:t>
            </a:r>
            <a:r>
              <a:rPr lang="en-US" sz="1400" b="1" dirty="0">
                <a:gradFill>
                  <a:gsLst>
                    <a:gs pos="1250">
                      <a:schemeClr val="tx1"/>
                    </a:gs>
                    <a:gs pos="100000">
                      <a:schemeClr val="tx1"/>
                    </a:gs>
                  </a:gsLst>
                  <a:lin ang="5400000" scaled="0"/>
                </a:gradFill>
              </a:rPr>
              <a:t>://graph.microsoft.com/v1.0/$</a:t>
            </a:r>
            <a:r>
              <a:rPr lang="en-US" sz="1400" b="1" dirty="0" err="1">
                <a:gradFill>
                  <a:gsLst>
                    <a:gs pos="1250">
                      <a:schemeClr val="tx1"/>
                    </a:gs>
                    <a:gs pos="100000">
                      <a:schemeClr val="tx1"/>
                    </a:gs>
                  </a:gsLst>
                  <a:lin ang="5400000" scaled="0"/>
                </a:gradFill>
              </a:rPr>
              <a:t>metadata#users</a:t>
            </a:r>
            <a:r>
              <a:rPr lang="en-US" sz="1400" b="1" dirty="0">
                <a:gradFill>
                  <a:gsLst>
                    <a:gs pos="1250">
                      <a:schemeClr val="tx1"/>
                    </a:gs>
                    <a:gs pos="100000">
                      <a:schemeClr val="tx1"/>
                    </a:gs>
                  </a:gsLst>
                  <a:lin ang="5400000" scaled="0"/>
                </a:gradFill>
              </a:rPr>
              <a:t>/$entity","id":"0777388d-640c-4bc3-9053-671d6a8300c4","businessPhones":["+1 888 555 1212"],"</a:t>
            </a:r>
            <a:r>
              <a:rPr lang="en-US" sz="1400" b="1" dirty="0" err="1">
                <a:gradFill>
                  <a:gsLst>
                    <a:gs pos="1250">
                      <a:schemeClr val="tx1"/>
                    </a:gs>
                    <a:gs pos="100000">
                      <a:schemeClr val="tx1"/>
                    </a:gs>
                  </a:gsLst>
                  <a:lin ang="5400000" scaled="0"/>
                </a:gradFill>
              </a:rPr>
              <a:t>displayName</a:t>
            </a:r>
            <a:r>
              <a:rPr lang="en-US" sz="1400" b="1" dirty="0">
                <a:gradFill>
                  <a:gsLst>
                    <a:gs pos="1250">
                      <a:schemeClr val="tx1"/>
                    </a:gs>
                    <a:gs pos="100000">
                      <a:schemeClr val="tx1"/>
                    </a:gs>
                  </a:gsLst>
                  <a:lin ang="5400000" scaled="0"/>
                </a:gradFill>
              </a:rPr>
              <a:t>":"Adele Vance","</a:t>
            </a:r>
            <a:r>
              <a:rPr lang="en-US" sz="1400" b="1" dirty="0" err="1">
                <a:gradFill>
                  <a:gsLst>
                    <a:gs pos="1250">
                      <a:schemeClr val="tx1"/>
                    </a:gs>
                    <a:gs pos="100000">
                      <a:schemeClr val="tx1"/>
                    </a:gs>
                  </a:gsLst>
                  <a:lin ang="5400000" scaled="0"/>
                </a:gradFill>
              </a:rPr>
              <a:t>givenName</a:t>
            </a:r>
            <a:r>
              <a:rPr lang="en-US" sz="1400" b="1" dirty="0">
                <a:gradFill>
                  <a:gsLst>
                    <a:gs pos="1250">
                      <a:schemeClr val="tx1"/>
                    </a:gs>
                    <a:gs pos="100000">
                      <a:schemeClr val="tx1"/>
                    </a:gs>
                  </a:gsLst>
                  <a:lin ang="5400000" scaled="0"/>
                </a:gradFill>
              </a:rPr>
              <a:t>":"Adele","</a:t>
            </a:r>
            <a:r>
              <a:rPr lang="en-US" sz="1400" b="1" dirty="0" err="1">
                <a:gradFill>
                  <a:gsLst>
                    <a:gs pos="1250">
                      <a:schemeClr val="tx1"/>
                    </a:gs>
                    <a:gs pos="100000">
                      <a:schemeClr val="tx1"/>
                    </a:gs>
                  </a:gsLst>
                  <a:lin ang="5400000" scaled="0"/>
                </a:gradFill>
              </a:rPr>
              <a:t>jobTitle</a:t>
            </a:r>
            <a:r>
              <a:rPr lang="en-US" sz="1400" b="1" dirty="0">
                <a:gradFill>
                  <a:gsLst>
                    <a:gs pos="1250">
                      <a:schemeClr val="tx1"/>
                    </a:gs>
                    <a:gs pos="100000">
                      <a:schemeClr val="tx1"/>
                    </a:gs>
                  </a:gsLst>
                  <a:lin ang="5400000" scaled="0"/>
                </a:gradFill>
              </a:rPr>
              <a:t>":"Product Marketing Manager", "</a:t>
            </a:r>
            <a:r>
              <a:rPr lang="en-US" sz="1400" b="1" dirty="0" err="1">
                <a:gradFill>
                  <a:gsLst>
                    <a:gs pos="1250">
                      <a:schemeClr val="tx1"/>
                    </a:gs>
                    <a:gs pos="100000">
                      <a:schemeClr val="tx1"/>
                    </a:gs>
                  </a:gsLst>
                  <a:lin ang="5400000" scaled="0"/>
                </a:gradFill>
              </a:rPr>
              <a:t>mail":"AdeleV@msgraphdemo.onmicrosoft.com</a:t>
            </a:r>
            <a:r>
              <a:rPr lang="en-US" sz="1400" b="1" dirty="0">
                <a:gradFill>
                  <a:gsLst>
                    <a:gs pos="1250">
                      <a:schemeClr val="tx1"/>
                    </a:gs>
                    <a:gs pos="100000">
                      <a:schemeClr val="tx1"/>
                    </a:gs>
                  </a:gsLst>
                  <a:lin ang="5400000" scaled="0"/>
                </a:gradFill>
              </a:rPr>
              <a:t>", "mobilePhone":null,"officeLocation":“Chicago", "preferredLanguage":"en-US","surname":"Vance","userPrincipalName":"AdeleV@msgraphdemo.onmicrosoft.com"}</a:t>
            </a:r>
          </a:p>
        </p:txBody>
      </p:sp>
    </p:spTree>
    <p:extLst>
      <p:ext uri="{BB962C8B-B14F-4D97-AF65-F5344CB8AC3E}">
        <p14:creationId xmlns:p14="http://schemas.microsoft.com/office/powerpoint/2010/main" val="18927177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913580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465138" y="1919804"/>
            <a:ext cx="11533187" cy="1354217"/>
          </a:xfrm>
        </p:spPr>
        <p:txBody>
          <a:bodyPr/>
          <a:lstStyle/>
          <a:p>
            <a:pPr marL="342900" indent="-342900">
              <a:buFont typeface="Arial" panose="020B0604020202020204" pitchFamily="34" charset="0"/>
              <a:buChar char="•"/>
            </a:pPr>
            <a:r>
              <a:rPr lang="en-US" dirty="0"/>
              <a:t>New endpoint for AAD provides converged authentication for personal accounts as well as work or school accounts.</a:t>
            </a:r>
          </a:p>
          <a:p>
            <a:pPr marL="342900" indent="-342900">
              <a:buFont typeface="Arial" panose="020B0604020202020204" pitchFamily="34" charset="0"/>
              <a:buChar char="•"/>
            </a:pPr>
            <a:r>
              <a:rPr lang="en-US" dirty="0"/>
              <a:t>New MSAL libraries simplify applications that have multiple platform components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342136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Authentication overview</a:t>
            </a:r>
            <a:br>
              <a:rPr lang="en-US" dirty="0"/>
            </a:br>
            <a:endParaRPr lang="en-US" dirty="0"/>
          </a:p>
        </p:txBody>
      </p:sp>
      <p:sp>
        <p:nvSpPr>
          <p:cNvPr id="5" name="Text Placeholder 4"/>
          <p:cNvSpPr>
            <a:spLocks noGrp="1"/>
          </p:cNvSpPr>
          <p:nvPr>
            <p:ph type="body" sz="quarter" idx="10"/>
          </p:nvPr>
        </p:nvSpPr>
        <p:spPr>
          <a:xfrm>
            <a:off x="6354763" y="960438"/>
            <a:ext cx="5487831" cy="3862387"/>
          </a:xfrm>
        </p:spPr>
        <p:txBody>
          <a:bodyPr/>
          <a:lstStyle/>
          <a:p>
            <a:r>
              <a:rPr lang="en-US" dirty="0"/>
              <a:t>OAuth basics</a:t>
            </a:r>
          </a:p>
          <a:p>
            <a:r>
              <a:rPr lang="en-US" dirty="0"/>
              <a:t>Endpoint versions</a:t>
            </a:r>
          </a:p>
          <a:p>
            <a:r>
              <a:rPr lang="en-US" dirty="0"/>
              <a:t>Key improvements in v2.0 endpoint</a:t>
            </a:r>
          </a:p>
          <a:p>
            <a:r>
              <a:rPr lang="en-US" dirty="0"/>
              <a:t>JWT tokens</a:t>
            </a:r>
          </a:p>
          <a:p>
            <a:r>
              <a:rPr lang="en-US" dirty="0"/>
              <a:t>Types of flows</a:t>
            </a:r>
          </a:p>
          <a:p>
            <a:r>
              <a:rPr lang="en-US" dirty="0"/>
              <a:t>Obtain a token and connect with Microsoft Graph</a:t>
            </a:r>
          </a:p>
        </p:txBody>
      </p:sp>
    </p:spTree>
    <p:extLst>
      <p:ext uri="{BB962C8B-B14F-4D97-AF65-F5344CB8AC3E}">
        <p14:creationId xmlns:p14="http://schemas.microsoft.com/office/powerpoint/2010/main" val="1350468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overview</a:t>
            </a:r>
            <a:br>
              <a:rPr lang="en-US" dirty="0"/>
            </a:br>
            <a:endParaRPr lang="en-US" dirty="0"/>
          </a:p>
        </p:txBody>
      </p:sp>
    </p:spTree>
    <p:extLst>
      <p:ext uri="{BB962C8B-B14F-4D97-AF65-F5344CB8AC3E}">
        <p14:creationId xmlns:p14="http://schemas.microsoft.com/office/powerpoint/2010/main" val="3741441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OAuth basics</a:t>
            </a:r>
          </a:p>
        </p:txBody>
      </p:sp>
      <p:pic>
        <p:nvPicPr>
          <p:cNvPr id="6" name="Picture 5"/>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527229" y="4855501"/>
            <a:ext cx="780290" cy="780290"/>
          </a:xfrm>
          <a:prstGeom prst="rect">
            <a:avLst/>
          </a:prstGeom>
        </p:spPr>
      </p:pic>
      <p:pic>
        <p:nvPicPr>
          <p:cNvPr id="7" name="Picture 6"/>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190696" y="2219992"/>
            <a:ext cx="780290" cy="780290"/>
          </a:xfrm>
          <a:prstGeom prst="rect">
            <a:avLst/>
          </a:prstGeom>
        </p:spPr>
      </p:pic>
      <p:pic>
        <p:nvPicPr>
          <p:cNvPr id="8" name="Picture 7"/>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27229" y="2219992"/>
            <a:ext cx="780290" cy="780290"/>
          </a:xfrm>
          <a:prstGeom prst="rect">
            <a:avLst/>
          </a:prstGeom>
        </p:spPr>
      </p:pic>
      <p:pic>
        <p:nvPicPr>
          <p:cNvPr id="9" name="Picture 8"/>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190696" y="4835419"/>
            <a:ext cx="780290" cy="780290"/>
          </a:xfrm>
          <a:prstGeom prst="rect">
            <a:avLst/>
          </a:prstGeom>
        </p:spPr>
      </p:pic>
      <p:sp>
        <p:nvSpPr>
          <p:cNvPr id="10" name="TextBox 9"/>
          <p:cNvSpPr txBox="1"/>
          <p:nvPr/>
        </p:nvSpPr>
        <p:spPr>
          <a:xfrm>
            <a:off x="8592397" y="5541974"/>
            <a:ext cx="1976887"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gradFill>
                  <a:gsLst>
                    <a:gs pos="2917">
                      <a:schemeClr val="tx1"/>
                    </a:gs>
                    <a:gs pos="30000">
                      <a:schemeClr val="tx1"/>
                    </a:gs>
                  </a:gsLst>
                  <a:lin ang="5400000" scaled="0"/>
                </a:gradFill>
              </a:rPr>
              <a:t>Authorization server</a:t>
            </a:r>
          </a:p>
        </p:txBody>
      </p:sp>
      <p:sp>
        <p:nvSpPr>
          <p:cNvPr id="11" name="TextBox 10"/>
          <p:cNvSpPr txBox="1"/>
          <p:nvPr/>
        </p:nvSpPr>
        <p:spPr>
          <a:xfrm>
            <a:off x="2101604" y="5530518"/>
            <a:ext cx="1631537" cy="760208"/>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gradFill>
                  <a:gsLst>
                    <a:gs pos="2917">
                      <a:schemeClr val="tx1"/>
                    </a:gs>
                    <a:gs pos="30000">
                      <a:schemeClr val="tx1"/>
                    </a:gs>
                  </a:gsLst>
                  <a:lin ang="5400000" scaled="0"/>
                </a:gradFill>
              </a:rPr>
              <a:t>Resource owner</a:t>
            </a:r>
          </a:p>
          <a:p>
            <a:pPr algn="ctr">
              <a:lnSpc>
                <a:spcPct val="90000"/>
              </a:lnSpc>
              <a:spcAft>
                <a:spcPts val="600"/>
              </a:spcAft>
            </a:pPr>
            <a:r>
              <a:rPr lang="en-US" sz="1400" dirty="0">
                <a:gradFill>
                  <a:gsLst>
                    <a:gs pos="2917">
                      <a:schemeClr val="tx1"/>
                    </a:gs>
                    <a:gs pos="30000">
                      <a:schemeClr val="tx1"/>
                    </a:gs>
                  </a:gsLst>
                  <a:lin ang="5400000" scaled="0"/>
                </a:gradFill>
              </a:rPr>
              <a:t>(end user)</a:t>
            </a:r>
          </a:p>
        </p:txBody>
      </p:sp>
      <p:sp>
        <p:nvSpPr>
          <p:cNvPr id="12" name="TextBox 11"/>
          <p:cNvSpPr txBox="1"/>
          <p:nvPr/>
        </p:nvSpPr>
        <p:spPr>
          <a:xfrm>
            <a:off x="1965027" y="1741568"/>
            <a:ext cx="1904689" cy="760208"/>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gradFill>
                  <a:gsLst>
                    <a:gs pos="2917">
                      <a:schemeClr val="tx1"/>
                    </a:gs>
                    <a:gs pos="30000">
                      <a:schemeClr val="tx1"/>
                    </a:gs>
                  </a:gsLst>
                  <a:lin ang="5400000" scaled="0"/>
                </a:gradFill>
              </a:rPr>
              <a:t>OAuth client</a:t>
            </a:r>
          </a:p>
          <a:p>
            <a:pPr algn="ctr">
              <a:lnSpc>
                <a:spcPct val="90000"/>
              </a:lnSpc>
              <a:spcAft>
                <a:spcPts val="600"/>
              </a:spcAft>
            </a:pPr>
            <a:r>
              <a:rPr lang="en-US" sz="1400" dirty="0">
                <a:gradFill>
                  <a:gsLst>
                    <a:gs pos="2917">
                      <a:schemeClr val="tx1"/>
                    </a:gs>
                    <a:gs pos="30000">
                      <a:schemeClr val="tx1"/>
                    </a:gs>
                  </a:gsLst>
                  <a:lin ang="5400000" scaled="0"/>
                </a:gradFill>
              </a:rPr>
              <a:t>(native or web app)</a:t>
            </a:r>
          </a:p>
        </p:txBody>
      </p:sp>
      <p:sp>
        <p:nvSpPr>
          <p:cNvPr id="13" name="TextBox 12"/>
          <p:cNvSpPr txBox="1"/>
          <p:nvPr/>
        </p:nvSpPr>
        <p:spPr>
          <a:xfrm>
            <a:off x="8586944" y="1673736"/>
            <a:ext cx="1640898" cy="760208"/>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gradFill>
                  <a:gsLst>
                    <a:gs pos="2917">
                      <a:schemeClr val="tx1"/>
                    </a:gs>
                    <a:gs pos="30000">
                      <a:schemeClr val="tx1"/>
                    </a:gs>
                  </a:gsLst>
                  <a:lin ang="5400000" scaled="0"/>
                </a:gradFill>
              </a:rPr>
              <a:t>Resource Server</a:t>
            </a:r>
          </a:p>
          <a:p>
            <a:pPr algn="ctr">
              <a:lnSpc>
                <a:spcPct val="90000"/>
              </a:lnSpc>
              <a:spcAft>
                <a:spcPts val="600"/>
              </a:spcAft>
            </a:pPr>
            <a:r>
              <a:rPr lang="en-US" sz="1400" dirty="0">
                <a:gradFill>
                  <a:gsLst>
                    <a:gs pos="2917">
                      <a:schemeClr val="tx1"/>
                    </a:gs>
                    <a:gs pos="30000">
                      <a:schemeClr val="tx1"/>
                    </a:gs>
                  </a:gsLst>
                  <a:lin ang="5400000" scaled="0"/>
                </a:gradFill>
              </a:rPr>
              <a:t>(REST API)</a:t>
            </a:r>
          </a:p>
        </p:txBody>
      </p:sp>
      <p:cxnSp>
        <p:nvCxnSpPr>
          <p:cNvPr id="15" name="Straight Arrow Connector 14"/>
          <p:cNvCxnSpPr>
            <a:endCxn id="8" idx="2"/>
          </p:cNvCxnSpPr>
          <p:nvPr/>
        </p:nvCxnSpPr>
        <p:spPr>
          <a:xfrm flipV="1">
            <a:off x="2917371" y="3000282"/>
            <a:ext cx="3" cy="17336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p:cNvCxnSpPr>
          <p:nvPr/>
        </p:nvCxnSpPr>
        <p:spPr>
          <a:xfrm>
            <a:off x="3307519" y="5245646"/>
            <a:ext cx="55890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893695" y="5285835"/>
            <a:ext cx="136479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Grant access</a:t>
            </a:r>
          </a:p>
        </p:txBody>
      </p:sp>
      <p:sp>
        <p:nvSpPr>
          <p:cNvPr id="30" name="TextBox 29"/>
          <p:cNvSpPr txBox="1"/>
          <p:nvPr/>
        </p:nvSpPr>
        <p:spPr>
          <a:xfrm>
            <a:off x="1418755" y="3860186"/>
            <a:ext cx="1498616"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gradFill>
                  <a:gsLst>
                    <a:gs pos="2917">
                      <a:schemeClr val="tx1"/>
                    </a:gs>
                    <a:gs pos="30000">
                      <a:schemeClr val="tx1"/>
                    </a:gs>
                  </a:gsLst>
                  <a:lin ang="5400000" scaled="0"/>
                </a:gradFill>
              </a:rPr>
              <a:t>Access service</a:t>
            </a:r>
          </a:p>
        </p:txBody>
      </p:sp>
      <p:cxnSp>
        <p:nvCxnSpPr>
          <p:cNvPr id="31" name="Straight Arrow Connector 30"/>
          <p:cNvCxnSpPr/>
          <p:nvPr/>
        </p:nvCxnSpPr>
        <p:spPr>
          <a:xfrm flipH="1" flipV="1">
            <a:off x="3524250" y="2942198"/>
            <a:ext cx="5519366" cy="17917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893695" y="3878282"/>
            <a:ext cx="1263616"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Issue token</a:t>
            </a:r>
          </a:p>
        </p:txBody>
      </p:sp>
      <p:cxnSp>
        <p:nvCxnSpPr>
          <p:cNvPr id="35" name="Straight Arrow Connector 34"/>
          <p:cNvCxnSpPr/>
          <p:nvPr/>
        </p:nvCxnSpPr>
        <p:spPr>
          <a:xfrm>
            <a:off x="3377170" y="2518721"/>
            <a:ext cx="55890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893695" y="2558910"/>
            <a:ext cx="1299075"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Access data</a:t>
            </a:r>
          </a:p>
        </p:txBody>
      </p:sp>
      <p:cxnSp>
        <p:nvCxnSpPr>
          <p:cNvPr id="37" name="Straight Arrow Connector 36"/>
          <p:cNvCxnSpPr/>
          <p:nvPr/>
        </p:nvCxnSpPr>
        <p:spPr>
          <a:xfrm flipV="1">
            <a:off x="9490765" y="3063739"/>
            <a:ext cx="3" cy="1733643"/>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462234" y="3860185"/>
            <a:ext cx="2193742"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gradFill>
                  <a:gsLst>
                    <a:gs pos="2917">
                      <a:schemeClr val="tx1"/>
                    </a:gs>
                    <a:gs pos="30000">
                      <a:schemeClr val="tx1"/>
                    </a:gs>
                  </a:gsLst>
                  <a:lin ang="5400000" scaled="0"/>
                </a:gradFill>
              </a:rPr>
              <a:t>Delegate </a:t>
            </a:r>
            <a:r>
              <a:rPr lang="en-US" sz="1400" dirty="0" err="1">
                <a:gradFill>
                  <a:gsLst>
                    <a:gs pos="2917">
                      <a:schemeClr val="tx1"/>
                    </a:gs>
                    <a:gs pos="30000">
                      <a:schemeClr val="tx1"/>
                    </a:gs>
                  </a:gsLst>
                  <a:lin ang="5400000" scaled="0"/>
                </a:gradFill>
              </a:rPr>
              <a:t>AuthN</a:t>
            </a: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AuthZ</a:t>
            </a:r>
            <a:endParaRPr lang="en-US" sz="1400" dirty="0">
              <a:gradFill>
                <a:gsLst>
                  <a:gs pos="2917">
                    <a:schemeClr val="tx1"/>
                  </a:gs>
                  <a:gs pos="30000">
                    <a:schemeClr val="tx1"/>
                  </a:gs>
                </a:gsLst>
                <a:lin ang="5400000" scaled="0"/>
              </a:gradFill>
            </a:endParaRPr>
          </a:p>
        </p:txBody>
      </p:sp>
      <p:sp>
        <p:nvSpPr>
          <p:cNvPr id="40" name="TextBox 39"/>
          <p:cNvSpPr txBox="1"/>
          <p:nvPr/>
        </p:nvSpPr>
        <p:spPr>
          <a:xfrm>
            <a:off x="7318853" y="2503777"/>
            <a:ext cx="1223797"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Bearer token</a:t>
            </a:r>
          </a:p>
        </p:txBody>
      </p:sp>
      <p:pic>
        <p:nvPicPr>
          <p:cNvPr id="39" name="Picture 38"/>
          <p:cNvPicPr>
            <a:picLocks noChangeAspect="1"/>
          </p:cNvPicPr>
          <p:nvPr/>
        </p:nvPicPr>
        <p:blipFill>
          <a:blip r:embed="rId8"/>
          <a:stretch>
            <a:fillRect/>
          </a:stretch>
        </p:blipFill>
        <p:spPr>
          <a:xfrm>
            <a:off x="7800166" y="2329250"/>
            <a:ext cx="334479" cy="345051"/>
          </a:xfrm>
          <a:prstGeom prst="rect">
            <a:avLst/>
          </a:prstGeom>
          <a:solidFill>
            <a:schemeClr val="bg2"/>
          </a:solidFill>
        </p:spPr>
      </p:pic>
    </p:spTree>
    <p:extLst>
      <p:ext uri="{BB962C8B-B14F-4D97-AF65-F5344CB8AC3E}">
        <p14:creationId xmlns:p14="http://schemas.microsoft.com/office/powerpoint/2010/main" val="14491968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Endpoint versions</a:t>
            </a:r>
          </a:p>
        </p:txBody>
      </p:sp>
      <p:sp>
        <p:nvSpPr>
          <p:cNvPr id="3" name="Text Placeholder 2"/>
          <p:cNvSpPr>
            <a:spLocks noGrp="1"/>
          </p:cNvSpPr>
          <p:nvPr>
            <p:ph type="body" sz="quarter" idx="10"/>
          </p:nvPr>
        </p:nvSpPr>
        <p:spPr>
          <a:xfrm>
            <a:off x="465139" y="1919804"/>
            <a:ext cx="7774852" cy="3705630"/>
          </a:xfrm>
        </p:spPr>
        <p:txBody>
          <a:bodyPr/>
          <a:lstStyle/>
          <a:p>
            <a:r>
              <a:rPr lang="en-US" dirty="0"/>
              <a:t>Azure Active Directory v2.0 endpoint</a:t>
            </a:r>
          </a:p>
          <a:p>
            <a:pPr marL="285750" indent="-285750">
              <a:buFont typeface="Arial" panose="020B0604020202020204" pitchFamily="34" charset="0"/>
              <a:buChar char="•"/>
            </a:pPr>
            <a:r>
              <a:rPr lang="en-US" sz="1400" b="1" dirty="0"/>
              <a:t>Converged authentication accepts sign in from both Microsoft personal accounts and Azure AD work and school accounts.</a:t>
            </a:r>
          </a:p>
          <a:p>
            <a:pPr marL="285750" indent="-285750">
              <a:buFont typeface="Arial" panose="020B0604020202020204" pitchFamily="34" charset="0"/>
              <a:buChar char="•"/>
            </a:pPr>
            <a:r>
              <a:rPr lang="en-US" sz="1400" b="1" dirty="0"/>
              <a:t>Enables the same code for using Microsoft Graph for things like reading mail or retrieving contacts.</a:t>
            </a:r>
          </a:p>
          <a:p>
            <a:pPr marL="285750" indent="-285750">
              <a:buFont typeface="Arial" panose="020B0604020202020204" pitchFamily="34" charset="0"/>
              <a:buChar char="•"/>
            </a:pPr>
            <a:r>
              <a:rPr lang="en-US" sz="1400" b="1" dirty="0"/>
              <a:t>Dynamic consent, requesting permissions when you need them.</a:t>
            </a:r>
          </a:p>
          <a:p>
            <a:pPr marL="285750" indent="-285750">
              <a:buFont typeface="Arial" panose="020B0604020202020204" pitchFamily="34" charset="0"/>
              <a:buChar char="•"/>
            </a:pPr>
            <a:r>
              <a:rPr lang="en-US" sz="1400" b="1" dirty="0"/>
              <a:t>Additional Microsoft Graph capabilities for AAD users such as SharePoint and Microsoft Teams.</a:t>
            </a:r>
          </a:p>
          <a:p>
            <a:r>
              <a:rPr lang="en-US" dirty="0"/>
              <a:t>Azure Active Directory v1 endpoint</a:t>
            </a:r>
          </a:p>
          <a:p>
            <a:pPr marL="285750" indent="-285750">
              <a:buFont typeface="Arial" panose="020B0604020202020204" pitchFamily="34" charset="0"/>
              <a:buChar char="•"/>
            </a:pPr>
            <a:r>
              <a:rPr lang="en-US" sz="1400" b="1" dirty="0"/>
              <a:t>Enables access to Azure protected resources</a:t>
            </a:r>
          </a:p>
          <a:p>
            <a:endParaRPr lang="en-US" sz="1400" b="1" dirty="0"/>
          </a:p>
        </p:txBody>
      </p:sp>
      <p:sp>
        <p:nvSpPr>
          <p:cNvPr id="6" name="TextBox 5"/>
          <p:cNvSpPr txBox="1"/>
          <p:nvPr/>
        </p:nvSpPr>
        <p:spPr>
          <a:xfrm>
            <a:off x="4682108" y="6187365"/>
            <a:ext cx="309924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http://aka.ms/aadv2</a:t>
            </a:r>
          </a:p>
        </p:txBody>
      </p:sp>
      <p:sp>
        <p:nvSpPr>
          <p:cNvPr id="7" name="Oval 6"/>
          <p:cNvSpPr/>
          <p:nvPr/>
        </p:nvSpPr>
        <p:spPr bwMode="auto">
          <a:xfrm>
            <a:off x="10120743" y="1112091"/>
            <a:ext cx="1319647" cy="13196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Isosceles Triangle 7"/>
          <p:cNvSpPr/>
          <p:nvPr/>
        </p:nvSpPr>
        <p:spPr bwMode="auto">
          <a:xfrm>
            <a:off x="10037617" y="3540327"/>
            <a:ext cx="1485900" cy="121573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9651240" y="1641765"/>
            <a:ext cx="270164" cy="25977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651240" y="4021273"/>
            <a:ext cx="270164" cy="25977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stCxn id="7" idx="2"/>
            <a:endCxn id="9" idx="6"/>
          </p:cNvCxnSpPr>
          <p:nvPr/>
        </p:nvCxnSpPr>
        <p:spPr>
          <a:xfrm flipH="1" flipV="1">
            <a:off x="9921404" y="1771652"/>
            <a:ext cx="199339" cy="2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2" idx="6"/>
            <a:endCxn id="8" idx="1"/>
          </p:cNvCxnSpPr>
          <p:nvPr/>
        </p:nvCxnSpPr>
        <p:spPr>
          <a:xfrm flipV="1">
            <a:off x="9921404" y="4148195"/>
            <a:ext cx="487688" cy="2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4"/>
            <a:endCxn id="8" idx="0"/>
          </p:cNvCxnSpPr>
          <p:nvPr/>
        </p:nvCxnSpPr>
        <p:spPr>
          <a:xfrm>
            <a:off x="10780567" y="2431737"/>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9453811" y="2787487"/>
            <a:ext cx="270164" cy="25977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a:stCxn id="21" idx="6"/>
          </p:cNvCxnSpPr>
          <p:nvPr/>
        </p:nvCxnSpPr>
        <p:spPr>
          <a:xfrm>
            <a:off x="9723975" y="2917374"/>
            <a:ext cx="1056592" cy="72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00144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10198675" y="1432340"/>
            <a:ext cx="1163783" cy="760208"/>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rPr>
              <a:t>Microsoft </a:t>
            </a:r>
          </a:p>
          <a:p>
            <a:pPr algn="ctr">
              <a:lnSpc>
                <a:spcPct val="90000"/>
              </a:lnSpc>
              <a:spcAft>
                <a:spcPts val="600"/>
              </a:spcAft>
            </a:pPr>
            <a:r>
              <a:rPr lang="en-US" sz="1400" dirty="0">
                <a:solidFill>
                  <a:schemeClr val="bg2"/>
                </a:solidFill>
              </a:rPr>
              <a:t>account</a:t>
            </a:r>
          </a:p>
        </p:txBody>
      </p:sp>
      <p:sp>
        <p:nvSpPr>
          <p:cNvPr id="48" name="TextBox 47"/>
          <p:cNvSpPr txBox="1"/>
          <p:nvPr/>
        </p:nvSpPr>
        <p:spPr>
          <a:xfrm>
            <a:off x="10216517" y="4106683"/>
            <a:ext cx="1163783"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rPr>
              <a:t>Azure AD</a:t>
            </a:r>
          </a:p>
        </p:txBody>
      </p:sp>
      <p:sp>
        <p:nvSpPr>
          <p:cNvPr id="51" name="TextBox 50"/>
          <p:cNvSpPr txBox="1"/>
          <p:nvPr/>
        </p:nvSpPr>
        <p:spPr>
          <a:xfrm>
            <a:off x="9710571" y="5085095"/>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rPr>
              <a:t>AD</a:t>
            </a:r>
          </a:p>
        </p:txBody>
      </p:sp>
      <p:cxnSp>
        <p:nvCxnSpPr>
          <p:cNvPr id="53" name="Straight Connector 52"/>
          <p:cNvCxnSpPr>
            <a:stCxn id="8" idx="2"/>
            <a:endCxn id="39" idx="0"/>
          </p:cNvCxnSpPr>
          <p:nvPr/>
        </p:nvCxnSpPr>
        <p:spPr>
          <a:xfrm>
            <a:off x="10037617" y="4756063"/>
            <a:ext cx="0" cy="2453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8" idx="3"/>
            <a:endCxn id="67" idx="0"/>
          </p:cNvCxnSpPr>
          <p:nvPr/>
        </p:nvCxnSpPr>
        <p:spPr>
          <a:xfrm>
            <a:off x="10780567" y="4756063"/>
            <a:ext cx="2253" cy="25398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8" idx="4"/>
            <a:endCxn id="66" idx="0"/>
          </p:cNvCxnSpPr>
          <p:nvPr/>
        </p:nvCxnSpPr>
        <p:spPr>
          <a:xfrm>
            <a:off x="11523517" y="4756063"/>
            <a:ext cx="0" cy="2626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510285" y="1299346"/>
            <a:ext cx="55207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v1</a:t>
            </a:r>
          </a:p>
        </p:txBody>
      </p:sp>
      <p:sp>
        <p:nvSpPr>
          <p:cNvPr id="59" name="TextBox 58"/>
          <p:cNvSpPr txBox="1"/>
          <p:nvPr/>
        </p:nvSpPr>
        <p:spPr>
          <a:xfrm>
            <a:off x="9510285" y="3664736"/>
            <a:ext cx="55207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v1</a:t>
            </a:r>
          </a:p>
        </p:txBody>
      </p:sp>
      <p:sp>
        <p:nvSpPr>
          <p:cNvPr id="60" name="TextBox 59"/>
          <p:cNvSpPr txBox="1"/>
          <p:nvPr/>
        </p:nvSpPr>
        <p:spPr>
          <a:xfrm>
            <a:off x="9312856" y="2438401"/>
            <a:ext cx="55207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v2</a:t>
            </a:r>
          </a:p>
        </p:txBody>
      </p:sp>
      <p:sp>
        <p:nvSpPr>
          <p:cNvPr id="66" name="Isosceles Triangle 65"/>
          <p:cNvSpPr/>
          <p:nvPr/>
        </p:nvSpPr>
        <p:spPr bwMode="auto">
          <a:xfrm>
            <a:off x="11184853" y="5018720"/>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Isosceles Triangle 66"/>
          <p:cNvSpPr/>
          <p:nvPr/>
        </p:nvSpPr>
        <p:spPr bwMode="auto">
          <a:xfrm>
            <a:off x="10444156" y="5010052"/>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27306" y="5085095"/>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rPr>
              <a:t>AD</a:t>
            </a:r>
          </a:p>
        </p:txBody>
      </p:sp>
      <p:sp>
        <p:nvSpPr>
          <p:cNvPr id="49" name="TextBox 48"/>
          <p:cNvSpPr txBox="1"/>
          <p:nvPr/>
        </p:nvSpPr>
        <p:spPr>
          <a:xfrm>
            <a:off x="10467642" y="5085095"/>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rPr>
              <a:t>AD</a:t>
            </a:r>
          </a:p>
        </p:txBody>
      </p:sp>
      <p:sp>
        <p:nvSpPr>
          <p:cNvPr id="74" name="Right Arrow 73"/>
          <p:cNvSpPr/>
          <p:nvPr/>
        </p:nvSpPr>
        <p:spPr bwMode="auto">
          <a:xfrm rot="3042816">
            <a:off x="8963327" y="2381757"/>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1659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improvements v2.0 versus v1</a:t>
            </a:r>
          </a:p>
        </p:txBody>
      </p:sp>
      <p:sp>
        <p:nvSpPr>
          <p:cNvPr id="3" name="Text Placeholder 2"/>
          <p:cNvSpPr>
            <a:spLocks noGrp="1"/>
          </p:cNvSpPr>
          <p:nvPr>
            <p:ph type="body" sz="quarter" idx="10"/>
          </p:nvPr>
        </p:nvSpPr>
        <p:spPr>
          <a:xfrm>
            <a:off x="465138" y="1919804"/>
            <a:ext cx="11533187" cy="3576364"/>
          </a:xfrm>
        </p:spPr>
        <p:txBody>
          <a:bodyPr/>
          <a:lstStyle/>
          <a:p>
            <a:pPr marL="342900" indent="-342900">
              <a:buFont typeface="Arial" panose="020B0604020202020204" pitchFamily="34" charset="0"/>
              <a:buChar char="•"/>
            </a:pPr>
            <a:r>
              <a:rPr lang="en-US" b="1" dirty="0"/>
              <a:t>scope</a:t>
            </a:r>
            <a:r>
              <a:rPr lang="en-US" dirty="0"/>
              <a:t> instead of </a:t>
            </a:r>
            <a:r>
              <a:rPr lang="en-US" b="1" dirty="0"/>
              <a:t>resource</a:t>
            </a:r>
            <a:r>
              <a:rPr lang="en-US" dirty="0"/>
              <a:t> parameter for interop</a:t>
            </a:r>
          </a:p>
          <a:p>
            <a:pPr marL="571500" lvl="1" indent="-342900">
              <a:buFont typeface="Arial" panose="020B0604020202020204" pitchFamily="34" charset="0"/>
              <a:buChar char="•"/>
            </a:pPr>
            <a:r>
              <a:rPr lang="en-US" sz="1400" b="1" dirty="0">
                <a:solidFill>
                  <a:schemeClr val="tx1"/>
                </a:solidFill>
              </a:rPr>
              <a:t>v1: resource=https://graph.microsoft.com</a:t>
            </a:r>
          </a:p>
          <a:p>
            <a:pPr marL="571500" lvl="1" indent="-342900">
              <a:buFont typeface="Arial" panose="020B0604020202020204" pitchFamily="34" charset="0"/>
              <a:buChar char="•"/>
            </a:pPr>
            <a:r>
              <a:rPr lang="en-US" sz="1400" b="1" dirty="0">
                <a:solidFill>
                  <a:schemeClr val="tx1"/>
                </a:solidFill>
              </a:rPr>
              <a:t>v2: scope=https://graph.microsoft.com/User.Read</a:t>
            </a:r>
          </a:p>
          <a:p>
            <a:pPr marL="342900" indent="-342900">
              <a:buFont typeface="Arial" panose="020B0604020202020204" pitchFamily="34" charset="0"/>
              <a:buChar char="•"/>
            </a:pPr>
            <a:r>
              <a:rPr lang="en-US" dirty="0"/>
              <a:t>Dynamic instead of static consent for incremental consent</a:t>
            </a:r>
          </a:p>
          <a:p>
            <a:pPr marL="342900" indent="-342900">
              <a:buFont typeface="Arial" panose="020B0604020202020204" pitchFamily="34" charset="0"/>
              <a:buChar char="•"/>
            </a:pPr>
            <a:r>
              <a:rPr lang="en-US" b="1" dirty="0" err="1"/>
              <a:t>id_token</a:t>
            </a:r>
            <a:r>
              <a:rPr lang="en-US" dirty="0"/>
              <a:t> claims updated to </a:t>
            </a:r>
            <a:r>
              <a:rPr lang="en-US" dirty="0" err="1"/>
              <a:t>OpenID</a:t>
            </a:r>
            <a:r>
              <a:rPr lang="en-US" dirty="0"/>
              <a:t> Connect standard</a:t>
            </a:r>
          </a:p>
          <a:p>
            <a:pPr marL="342900" indent="-342900">
              <a:buFont typeface="Arial" panose="020B0604020202020204" pitchFamily="34" charset="0"/>
              <a:buChar char="•"/>
            </a:pPr>
            <a:r>
              <a:rPr lang="en-US" dirty="0"/>
              <a:t>Single app registration to represent native and web application combination</a:t>
            </a:r>
          </a:p>
          <a:p>
            <a:pPr marL="342900" indent="-342900">
              <a:buFont typeface="Arial" panose="020B0604020202020204" pitchFamily="34" charset="0"/>
              <a:buChar char="•"/>
            </a:pPr>
            <a:r>
              <a:rPr lang="en-US" dirty="0"/>
              <a:t>Well-known scopes</a:t>
            </a:r>
          </a:p>
          <a:p>
            <a:pPr marL="571500" lvl="1" indent="-342900">
              <a:buFont typeface="Arial" panose="020B0604020202020204" pitchFamily="34" charset="0"/>
              <a:buChar char="•"/>
            </a:pPr>
            <a:r>
              <a:rPr lang="en-US" sz="1400" b="1" dirty="0" err="1">
                <a:solidFill>
                  <a:schemeClr val="tx1"/>
                </a:solidFill>
              </a:rPr>
              <a:t>offline_access</a:t>
            </a:r>
            <a:r>
              <a:rPr lang="en-US" sz="1400" b="1" dirty="0">
                <a:solidFill>
                  <a:schemeClr val="tx1"/>
                </a:solidFill>
              </a:rPr>
              <a:t> – Enables retrieving refresh tokens</a:t>
            </a:r>
          </a:p>
          <a:p>
            <a:pPr marL="571500" lvl="1" indent="-342900">
              <a:buFont typeface="Arial" panose="020B0604020202020204" pitchFamily="34" charset="0"/>
              <a:buChar char="•"/>
            </a:pPr>
            <a:r>
              <a:rPr lang="en-US" sz="1400" b="1" dirty="0" err="1">
                <a:solidFill>
                  <a:schemeClr val="tx1"/>
                </a:solidFill>
              </a:rPr>
              <a:t>openid</a:t>
            </a:r>
            <a:r>
              <a:rPr lang="en-US" sz="1400" b="1" dirty="0">
                <a:solidFill>
                  <a:schemeClr val="tx1"/>
                </a:solidFill>
              </a:rPr>
              <a:t> – Allows your app to sign the user in and receive an app-specific identifier for the user</a:t>
            </a:r>
          </a:p>
          <a:p>
            <a:pPr marL="571500" lvl="1" indent="-342900">
              <a:buFont typeface="Arial" panose="020B0604020202020204" pitchFamily="34" charset="0"/>
              <a:buChar char="•"/>
            </a:pPr>
            <a:r>
              <a:rPr lang="en-US" sz="1400" b="1" dirty="0">
                <a:solidFill>
                  <a:schemeClr val="tx1"/>
                </a:solidFill>
              </a:rPr>
              <a:t>email – Allows your app access to the user’s primary email address via the email claim in the token</a:t>
            </a:r>
          </a:p>
          <a:p>
            <a:pPr marL="571500" lvl="1" indent="-342900">
              <a:buFont typeface="Arial" panose="020B0604020202020204" pitchFamily="34" charset="0"/>
              <a:buChar char="•"/>
            </a:pPr>
            <a:r>
              <a:rPr lang="en-US" sz="1400" b="1" dirty="0">
                <a:solidFill>
                  <a:schemeClr val="tx1"/>
                </a:solidFill>
              </a:rPr>
              <a:t>profile – Allows your app access to all other basic information such as name, preferred username, object ID, and others.</a:t>
            </a:r>
          </a:p>
          <a:p>
            <a:endParaRPr lang="en-US" dirty="0"/>
          </a:p>
        </p:txBody>
      </p:sp>
      <p:sp>
        <p:nvSpPr>
          <p:cNvPr id="6" name="Rectangle 5"/>
          <p:cNvSpPr/>
          <p:nvPr/>
        </p:nvSpPr>
        <p:spPr>
          <a:xfrm>
            <a:off x="978867" y="6006505"/>
            <a:ext cx="10505727" cy="369332"/>
          </a:xfrm>
          <a:prstGeom prst="rect">
            <a:avLst/>
          </a:prstGeom>
        </p:spPr>
        <p:txBody>
          <a:bodyPr wrap="square">
            <a:spAutoFit/>
          </a:bodyPr>
          <a:lstStyle/>
          <a:p>
            <a:r>
              <a:rPr lang="en-US" dirty="0"/>
              <a:t>https://docs.microsoft.com/en-us/azure/active-directory/develop/active-directory-v2-compare</a:t>
            </a:r>
          </a:p>
        </p:txBody>
      </p:sp>
    </p:spTree>
    <p:extLst>
      <p:ext uri="{BB962C8B-B14F-4D97-AF65-F5344CB8AC3E}">
        <p14:creationId xmlns:p14="http://schemas.microsoft.com/office/powerpoint/2010/main" val="22762940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V2.0 Endpoints</a:t>
            </a:r>
          </a:p>
        </p:txBody>
      </p:sp>
      <p:sp>
        <p:nvSpPr>
          <p:cNvPr id="3" name="Text Placeholder 2"/>
          <p:cNvSpPr>
            <a:spLocks noGrp="1"/>
          </p:cNvSpPr>
          <p:nvPr>
            <p:ph type="body" sz="quarter" idx="10"/>
          </p:nvPr>
        </p:nvSpPr>
        <p:spPr>
          <a:xfrm>
            <a:off x="465138" y="1919804"/>
            <a:ext cx="11533187" cy="1046440"/>
          </a:xfrm>
        </p:spPr>
        <p:txBody>
          <a:bodyPr/>
          <a:lstStyle/>
          <a:p>
            <a:r>
              <a:rPr lang="en-US" dirty="0"/>
              <a:t>https://login.microsoftonline.com/</a:t>
            </a:r>
            <a:r>
              <a:rPr lang="en-US" b="1" dirty="0"/>
              <a:t>{tenant}</a:t>
            </a:r>
            <a:r>
              <a:rPr lang="en-US" dirty="0"/>
              <a:t>/oauth2/v2.0/authorize</a:t>
            </a:r>
          </a:p>
          <a:p>
            <a:r>
              <a:rPr lang="en-US" dirty="0"/>
              <a:t>https://login.microsoftonline.com/</a:t>
            </a:r>
            <a:r>
              <a:rPr lang="en-US" b="1" dirty="0"/>
              <a:t>{tenant}</a:t>
            </a:r>
            <a:r>
              <a:rPr lang="en-US" dirty="0"/>
              <a:t>/oauth2/v2.0/token</a:t>
            </a:r>
          </a:p>
          <a:p>
            <a:endParaRPr lang="en-US" dirty="0"/>
          </a:p>
        </p:txBody>
      </p:sp>
      <p:graphicFrame>
        <p:nvGraphicFramePr>
          <p:cNvPr id="7" name="Table Placeholder 13"/>
          <p:cNvGraphicFramePr>
            <a:graphicFrameLocks/>
          </p:cNvGraphicFramePr>
          <p:nvPr>
            <p:extLst>
              <p:ext uri="{D42A27DB-BD31-4B8C-83A1-F6EECF244321}">
                <p14:modId xmlns:p14="http://schemas.microsoft.com/office/powerpoint/2010/main" val="1594563073"/>
              </p:ext>
            </p:extLst>
          </p:nvPr>
        </p:nvGraphicFramePr>
        <p:xfrm>
          <a:off x="465138" y="3221847"/>
          <a:ext cx="10886806" cy="3066329"/>
        </p:xfrm>
        <a:graphic>
          <a:graphicData uri="http://schemas.openxmlformats.org/drawingml/2006/table">
            <a:tbl>
              <a:tblPr firstRow="1" bandRow="1">
                <a:tableStyleId>{5C22544A-7EE6-4342-B048-85BDC9FD1C3A}</a:tableStyleId>
              </a:tblPr>
              <a:tblGrid>
                <a:gridCol w="5443403">
                  <a:extLst>
                    <a:ext uri="{9D8B030D-6E8A-4147-A177-3AD203B41FA5}">
                      <a16:colId xmlns:a16="http://schemas.microsoft.com/office/drawing/2014/main" xmlns="" val="2037588904"/>
                    </a:ext>
                  </a:extLst>
                </a:gridCol>
                <a:gridCol w="5443403">
                  <a:extLst>
                    <a:ext uri="{9D8B030D-6E8A-4147-A177-3AD203B41FA5}">
                      <a16:colId xmlns:a16="http://schemas.microsoft.com/office/drawing/2014/main" xmlns="" val="200505750"/>
                    </a:ext>
                  </a:extLst>
                </a:gridCol>
              </a:tblGrid>
              <a:tr h="298187">
                <a:tc>
                  <a:txBody>
                    <a:bodyPr/>
                    <a:lstStyle/>
                    <a:p>
                      <a:pPr>
                        <a:lnSpc>
                          <a:spcPts val="1600"/>
                        </a:lnSpc>
                      </a:pPr>
                      <a:r>
                        <a:rPr lang="en-US" sz="1400" dirty="0">
                          <a:solidFill>
                            <a:schemeClr val="bg2"/>
                          </a:solidFill>
                        </a:rPr>
                        <a:t>Value</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Description</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834266737"/>
                  </a:ext>
                </a:extLst>
              </a:tr>
              <a:tr h="689034">
                <a:tc>
                  <a:txBody>
                    <a:bodyPr/>
                    <a:lstStyle/>
                    <a:p>
                      <a:pPr>
                        <a:lnSpc>
                          <a:spcPts val="1600"/>
                        </a:lnSpc>
                      </a:pPr>
                      <a:r>
                        <a:rPr lang="en-US" sz="1400" b="1" i="0" dirty="0">
                          <a:latin typeface="+mn-lt"/>
                        </a:rPr>
                        <a:t>common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Allows users with both personal Microsoft accounts and work/school accounts from Azure Active Directory to sign into the application.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223557"/>
                  </a:ext>
                </a:extLst>
              </a:tr>
              <a:tr h="68903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organizations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Allows only users with work/school accounts from Azure Active Directory to sign into the application.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591507760"/>
                  </a:ext>
                </a:extLst>
              </a:tr>
              <a:tr h="68903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consumers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Allows only users with personal Microsoft accounts (MSA) to sign into the application.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95213843"/>
                  </a:ext>
                </a:extLst>
              </a:tr>
              <a:tr h="68903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8eaef023-2b34-4da1-9baa-8bc8c9d6a490 or contoso.onmicrosoft.com</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Allows only users with work/school accounts from a particular Azure Active Directory tenant to sign into the application.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87081525"/>
                  </a:ext>
                </a:extLst>
              </a:tr>
            </a:tbl>
          </a:graphicData>
        </a:graphic>
      </p:graphicFrame>
    </p:spTree>
    <p:extLst>
      <p:ext uri="{BB962C8B-B14F-4D97-AF65-F5344CB8AC3E}">
        <p14:creationId xmlns:p14="http://schemas.microsoft.com/office/powerpoint/2010/main" val="8414934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D612C9-9ADB-4AFB-9C60-A1C1E09DD040}"/>
              </a:ext>
            </a:extLst>
          </p:cNvPr>
          <p:cNvSpPr>
            <a:spLocks noGrp="1"/>
          </p:cNvSpPr>
          <p:nvPr>
            <p:ph type="title"/>
          </p:nvPr>
        </p:nvSpPr>
        <p:spPr/>
        <p:txBody>
          <a:bodyPr/>
          <a:lstStyle/>
          <a:p>
            <a:r>
              <a:rPr lang="en-US" dirty="0"/>
              <a:t>Authorize endpoint</a:t>
            </a:r>
          </a:p>
        </p:txBody>
      </p:sp>
      <p:sp>
        <p:nvSpPr>
          <p:cNvPr id="3" name="Text Placeholder 2">
            <a:extLst>
              <a:ext uri="{FF2B5EF4-FFF2-40B4-BE49-F238E27FC236}">
                <a16:creationId xmlns:a16="http://schemas.microsoft.com/office/drawing/2014/main" xmlns="" id="{45A4E071-5E16-4939-AA9A-BC8048244FDC}"/>
              </a:ext>
            </a:extLst>
          </p:cNvPr>
          <p:cNvSpPr>
            <a:spLocks noGrp="1"/>
          </p:cNvSpPr>
          <p:nvPr>
            <p:ph type="body" sz="quarter" idx="10"/>
          </p:nvPr>
        </p:nvSpPr>
        <p:spPr>
          <a:xfrm>
            <a:off x="465138" y="1460000"/>
            <a:ext cx="11533187" cy="1932837"/>
          </a:xfrm>
        </p:spPr>
        <p:txBody>
          <a:bodyPr/>
          <a:lstStyle/>
          <a:p>
            <a:r>
              <a:rPr lang="en-US" sz="1600" dirty="0"/>
              <a:t>https://login.microsoftonline.com/{tenant}/oauth2/v2.0/authorize? </a:t>
            </a:r>
          </a:p>
          <a:p>
            <a:pPr lvl="1"/>
            <a:r>
              <a:rPr lang="en-US" sz="1600" dirty="0" err="1"/>
              <a:t>client_id</a:t>
            </a:r>
            <a:r>
              <a:rPr lang="en-US" sz="1600" dirty="0"/>
              <a:t>=6731de76-14a6-49ae-97bc-6eba6914391e </a:t>
            </a:r>
          </a:p>
          <a:p>
            <a:pPr lvl="1"/>
            <a:r>
              <a:rPr lang="en-US" sz="1600" dirty="0"/>
              <a:t>&amp;</a:t>
            </a:r>
            <a:r>
              <a:rPr lang="en-US" sz="1600" dirty="0" err="1"/>
              <a:t>response_type</a:t>
            </a:r>
            <a:r>
              <a:rPr lang="en-US" sz="1600" dirty="0"/>
              <a:t>=code </a:t>
            </a:r>
          </a:p>
          <a:p>
            <a:pPr lvl="1"/>
            <a:r>
              <a:rPr lang="en-US" sz="1600" dirty="0"/>
              <a:t>&amp;</a:t>
            </a:r>
            <a:r>
              <a:rPr lang="en-US" sz="1600" dirty="0" err="1"/>
              <a:t>redirect_uri</a:t>
            </a:r>
            <a:r>
              <a:rPr lang="en-US" sz="1600" dirty="0"/>
              <a:t>=http%3A%2F%2Flocalhost%2Fmyapp%2F </a:t>
            </a:r>
          </a:p>
          <a:p>
            <a:pPr lvl="1"/>
            <a:r>
              <a:rPr lang="en-US" sz="1600" dirty="0"/>
              <a:t>&amp;</a:t>
            </a:r>
            <a:r>
              <a:rPr lang="en-US" sz="1600" dirty="0" err="1"/>
              <a:t>response_mode</a:t>
            </a:r>
            <a:r>
              <a:rPr lang="en-US" sz="1600" dirty="0"/>
              <a:t>=query </a:t>
            </a:r>
          </a:p>
          <a:p>
            <a:pPr lvl="1"/>
            <a:r>
              <a:rPr lang="en-US" sz="1600" dirty="0"/>
              <a:t>&amp;scope=offline_access%20user.read%20mail.read &amp;</a:t>
            </a:r>
          </a:p>
          <a:p>
            <a:pPr lvl="1"/>
            <a:r>
              <a:rPr lang="en-US" sz="1600" dirty="0"/>
              <a:t>state=12345</a:t>
            </a:r>
          </a:p>
        </p:txBody>
      </p:sp>
      <p:graphicFrame>
        <p:nvGraphicFramePr>
          <p:cNvPr id="6" name="Table Placeholder 13">
            <a:extLst>
              <a:ext uri="{FF2B5EF4-FFF2-40B4-BE49-F238E27FC236}">
                <a16:creationId xmlns:a16="http://schemas.microsoft.com/office/drawing/2014/main" xmlns="" id="{0996C505-A79E-4361-8CDC-8E8D26427BBD}"/>
              </a:ext>
            </a:extLst>
          </p:cNvPr>
          <p:cNvGraphicFramePr>
            <a:graphicFrameLocks/>
          </p:cNvGraphicFramePr>
          <p:nvPr>
            <p:extLst>
              <p:ext uri="{D42A27DB-BD31-4B8C-83A1-F6EECF244321}">
                <p14:modId xmlns:p14="http://schemas.microsoft.com/office/powerpoint/2010/main" val="1828684177"/>
              </p:ext>
            </p:extLst>
          </p:nvPr>
        </p:nvGraphicFramePr>
        <p:xfrm>
          <a:off x="465138" y="3902931"/>
          <a:ext cx="10886806" cy="2316258"/>
        </p:xfrm>
        <a:graphic>
          <a:graphicData uri="http://schemas.openxmlformats.org/drawingml/2006/table">
            <a:tbl>
              <a:tblPr firstRow="1" bandRow="1">
                <a:tableStyleId>{5C22544A-7EE6-4342-B048-85BDC9FD1C3A}</a:tableStyleId>
              </a:tblPr>
              <a:tblGrid>
                <a:gridCol w="2489935">
                  <a:extLst>
                    <a:ext uri="{9D8B030D-6E8A-4147-A177-3AD203B41FA5}">
                      <a16:colId xmlns:a16="http://schemas.microsoft.com/office/drawing/2014/main" xmlns="" val="2037588904"/>
                    </a:ext>
                  </a:extLst>
                </a:gridCol>
                <a:gridCol w="8396871">
                  <a:extLst>
                    <a:ext uri="{9D8B030D-6E8A-4147-A177-3AD203B41FA5}">
                      <a16:colId xmlns:a16="http://schemas.microsoft.com/office/drawing/2014/main" xmlns="" val="200505750"/>
                    </a:ext>
                  </a:extLst>
                </a:gridCol>
              </a:tblGrid>
              <a:tr h="330894">
                <a:tc>
                  <a:txBody>
                    <a:bodyPr/>
                    <a:lstStyle/>
                    <a:p>
                      <a:pPr>
                        <a:lnSpc>
                          <a:spcPts val="1600"/>
                        </a:lnSpc>
                      </a:pPr>
                      <a:r>
                        <a:rPr lang="en-US" sz="1400" dirty="0">
                          <a:solidFill>
                            <a:schemeClr val="bg2"/>
                          </a:solidFill>
                        </a:rPr>
                        <a:t>Parameter</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Description</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834266737"/>
                  </a:ext>
                </a:extLst>
              </a:tr>
              <a:tr h="330894">
                <a:tc>
                  <a:txBody>
                    <a:bodyPr/>
                    <a:lstStyle/>
                    <a:p>
                      <a:pPr>
                        <a:lnSpc>
                          <a:spcPts val="1600"/>
                        </a:lnSpc>
                      </a:pPr>
                      <a:r>
                        <a:rPr lang="en-US" sz="1400" b="1" i="0" dirty="0" err="1">
                          <a:latin typeface="+mn-lt"/>
                        </a:rPr>
                        <a:t>client_id</a:t>
                      </a:r>
                      <a:endParaRPr lang="en-US" sz="1400" b="1" i="0" dirty="0">
                        <a:latin typeface="+mn-lt"/>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Your app’s application ID</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223557"/>
                  </a:ext>
                </a:extLst>
              </a:tr>
              <a:tr h="33089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response_type</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“code” for authorization code flow</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591507760"/>
                  </a:ext>
                </a:extLst>
              </a:tr>
              <a:tr h="33089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redirect_uri</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Must match exactly one redirect URI registered for your app</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95213843"/>
                  </a:ext>
                </a:extLst>
              </a:tr>
              <a:tr h="33089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response_mode</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“query” or “</a:t>
                      </a:r>
                      <a:r>
                        <a:rPr kumimoji="0" lang="en-US" sz="1400" b="1" i="0" u="none" strike="noStrike" kern="1200" cap="none" spc="0" normalizeH="0" baseline="0" noProof="0" dirty="0" err="1">
                          <a:ln>
                            <a:noFill/>
                          </a:ln>
                          <a:solidFill>
                            <a:srgbClr val="2F2F2F"/>
                          </a:solidFill>
                          <a:effectLst/>
                          <a:uLnTx/>
                          <a:uFillTx/>
                          <a:latin typeface="+mn-lt"/>
                          <a:ea typeface="+mn-ea"/>
                          <a:cs typeface="+mn-cs"/>
                        </a:rPr>
                        <a:t>form_post</a:t>
                      </a:r>
                      <a:r>
                        <a:rPr kumimoji="0" lang="en-US" sz="1400" b="1" i="0" u="none" strike="noStrike" kern="1200" cap="none" spc="0" normalizeH="0" baseline="0" noProof="0" dirty="0">
                          <a:ln>
                            <a:noFill/>
                          </a:ln>
                          <a:solidFill>
                            <a:srgbClr val="2F2F2F"/>
                          </a:solidFill>
                          <a:effectLst/>
                          <a:uLnTx/>
                          <a:uFillTx/>
                          <a:latin typeface="+mn-lt"/>
                          <a:ea typeface="+mn-ea"/>
                          <a:cs typeface="+mn-cs"/>
                        </a:rPr>
                        <a:t>”</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960178732"/>
                  </a:ext>
                </a:extLst>
              </a:tr>
              <a:tr h="33089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scope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Space-separated list of permissions, may also include OpenID scopes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87310455"/>
                  </a:ext>
                </a:extLst>
              </a:tr>
              <a:tr h="33089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state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Value sent in request will be included in response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117264363"/>
                  </a:ext>
                </a:extLst>
              </a:tr>
            </a:tbl>
          </a:graphicData>
        </a:graphic>
      </p:graphicFrame>
      <p:sp>
        <p:nvSpPr>
          <p:cNvPr id="7" name="Rectangle 6">
            <a:extLst>
              <a:ext uri="{FF2B5EF4-FFF2-40B4-BE49-F238E27FC236}">
                <a16:creationId xmlns:a16="http://schemas.microsoft.com/office/drawing/2014/main" xmlns="" id="{7EEA2096-EE12-4021-8843-D16FC89319C7}"/>
              </a:ext>
            </a:extLst>
          </p:cNvPr>
          <p:cNvSpPr/>
          <p:nvPr/>
        </p:nvSpPr>
        <p:spPr>
          <a:xfrm>
            <a:off x="4771445" y="6359951"/>
            <a:ext cx="2198067" cy="369332"/>
          </a:xfrm>
          <a:prstGeom prst="rect">
            <a:avLst/>
          </a:prstGeom>
        </p:spPr>
        <p:txBody>
          <a:bodyPr wrap="square">
            <a:spAutoFit/>
          </a:bodyPr>
          <a:lstStyle/>
          <a:p>
            <a:r>
              <a:rPr lang="en-US" dirty="0">
                <a:hlinkClick r:id="rId3"/>
              </a:rPr>
              <a:t>Click here to try it!</a:t>
            </a:r>
            <a:endParaRPr lang="en-US" dirty="0"/>
          </a:p>
        </p:txBody>
      </p:sp>
    </p:spTree>
    <p:extLst>
      <p:ext uri="{BB962C8B-B14F-4D97-AF65-F5344CB8AC3E}">
        <p14:creationId xmlns:p14="http://schemas.microsoft.com/office/powerpoint/2010/main" val="37672755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8" y="1919804"/>
            <a:ext cx="11533187" cy="3705630"/>
          </a:xfrm>
        </p:spPr>
        <p:txBody>
          <a:bodyPr/>
          <a:lstStyle/>
          <a:p>
            <a:r>
              <a:rPr lang="en-US" dirty="0"/>
              <a:t>Microsoft Authentication Library (MSAL)</a:t>
            </a:r>
          </a:p>
          <a:p>
            <a:pPr marL="285750" indent="-285750">
              <a:buFont typeface="Arial" panose="020B0604020202020204" pitchFamily="34" charset="0"/>
              <a:buChar char="•"/>
            </a:pPr>
            <a:r>
              <a:rPr lang="en-US" sz="1400" b="1" dirty="0"/>
              <a:t>Targets v2.0 endpoint</a:t>
            </a:r>
          </a:p>
          <a:p>
            <a:pPr marL="285750" indent="-285750">
              <a:buFont typeface="Arial" panose="020B0604020202020204" pitchFamily="34" charset="0"/>
              <a:buChar char="•"/>
            </a:pPr>
            <a:r>
              <a:rPr lang="en-US" sz="1400" b="1" dirty="0"/>
              <a:t>New conceptual model</a:t>
            </a:r>
          </a:p>
          <a:p>
            <a:pPr marL="514350" lvl="1" indent="-285750">
              <a:buFont typeface="Arial" panose="020B0604020202020204" pitchFamily="34" charset="0"/>
              <a:buChar char="•"/>
            </a:pPr>
            <a:r>
              <a:rPr lang="en-US" sz="1200" dirty="0" err="1">
                <a:latin typeface="+mj-lt"/>
              </a:rPr>
              <a:t>PublicClientApplication</a:t>
            </a:r>
            <a:endParaRPr lang="en-US" sz="1200" dirty="0">
              <a:latin typeface="+mj-lt"/>
            </a:endParaRPr>
          </a:p>
          <a:p>
            <a:pPr marL="514350" lvl="1" indent="-285750">
              <a:buFont typeface="Arial" panose="020B0604020202020204" pitchFamily="34" charset="0"/>
              <a:buChar char="•"/>
            </a:pPr>
            <a:r>
              <a:rPr lang="en-US" sz="1200" dirty="0" err="1">
                <a:latin typeface="+mj-lt"/>
              </a:rPr>
              <a:t>ConfidentialClientApplication</a:t>
            </a:r>
            <a:endParaRPr lang="en-US" sz="1200" dirty="0">
              <a:latin typeface="+mj-lt"/>
            </a:endParaRPr>
          </a:p>
          <a:p>
            <a:pPr marL="285750" indent="-285750">
              <a:buFont typeface="Arial" panose="020B0604020202020204" pitchFamily="34" charset="0"/>
              <a:buChar char="•"/>
            </a:pPr>
            <a:r>
              <a:rPr lang="en-US" sz="1400" b="1" dirty="0"/>
              <a:t>Multiple platforms</a:t>
            </a:r>
          </a:p>
          <a:p>
            <a:pPr marL="514350" lvl="1" indent="-285750">
              <a:buFont typeface="Arial" panose="020B0604020202020204" pitchFamily="34" charset="0"/>
              <a:buChar char="•"/>
            </a:pPr>
            <a:r>
              <a:rPr lang="en-US" sz="1200" dirty="0">
                <a:latin typeface="+mj-lt"/>
              </a:rPr>
              <a:t>MSAL.NET - .NET Client, Windows Store, UWP, </a:t>
            </a:r>
            <a:r>
              <a:rPr lang="en-US" sz="1200" dirty="0" err="1">
                <a:latin typeface="+mj-lt"/>
              </a:rPr>
              <a:t>Xamarin</a:t>
            </a:r>
            <a:r>
              <a:rPr lang="en-US" sz="1200" dirty="0">
                <a:latin typeface="+mj-lt"/>
              </a:rPr>
              <a:t>, iOS, and Android</a:t>
            </a:r>
          </a:p>
          <a:p>
            <a:pPr marL="514350" lvl="1" indent="-285750">
              <a:buFont typeface="Arial" panose="020B0604020202020204" pitchFamily="34" charset="0"/>
              <a:buChar char="•"/>
            </a:pPr>
            <a:r>
              <a:rPr lang="en-US" sz="1200" dirty="0">
                <a:latin typeface="+mj-lt"/>
              </a:rPr>
              <a:t>MSAL.js – JavaScript</a:t>
            </a:r>
          </a:p>
          <a:p>
            <a:pPr marL="514350" lvl="1" indent="-285750">
              <a:buFont typeface="Arial" panose="020B0604020202020204" pitchFamily="34" charset="0"/>
              <a:buChar char="•"/>
            </a:pPr>
            <a:r>
              <a:rPr lang="en-US" sz="1200" dirty="0">
                <a:latin typeface="+mj-lt"/>
              </a:rPr>
              <a:t>MSAL for </a:t>
            </a:r>
            <a:r>
              <a:rPr lang="en-US" sz="1200" dirty="0" err="1">
                <a:latin typeface="+mj-lt"/>
              </a:rPr>
              <a:t>ObjectiveC</a:t>
            </a:r>
            <a:r>
              <a:rPr lang="en-US" sz="1200" dirty="0">
                <a:latin typeface="+mj-lt"/>
              </a:rPr>
              <a:t> – iOS and </a:t>
            </a:r>
            <a:r>
              <a:rPr lang="en-US" sz="1200" dirty="0" err="1">
                <a:latin typeface="+mj-lt"/>
              </a:rPr>
              <a:t>macOS</a:t>
            </a:r>
            <a:endParaRPr lang="en-US" sz="1200" dirty="0">
              <a:latin typeface="+mj-lt"/>
            </a:endParaRPr>
          </a:p>
          <a:p>
            <a:pPr marL="514350" lvl="1" indent="-285750">
              <a:buFont typeface="Arial" panose="020B0604020202020204" pitchFamily="34" charset="0"/>
              <a:buChar char="•"/>
            </a:pPr>
            <a:r>
              <a:rPr lang="en-US" sz="1200" dirty="0">
                <a:latin typeface="+mj-lt"/>
              </a:rPr>
              <a:t>MSAL for Android – Android</a:t>
            </a:r>
          </a:p>
          <a:p>
            <a:pPr marL="514350" lvl="1" indent="-285750">
              <a:buFont typeface="Arial" panose="020B0604020202020204" pitchFamily="34" charset="0"/>
              <a:buChar char="•"/>
            </a:pPr>
            <a:endParaRPr lang="en-US" sz="1200" dirty="0">
              <a:latin typeface="+mj-lt"/>
            </a:endParaRPr>
          </a:p>
          <a:p>
            <a:pPr marL="514350" lvl="1" indent="-285750">
              <a:buFont typeface="Arial" panose="020B0604020202020204" pitchFamily="34" charset="0"/>
              <a:buChar char="•"/>
            </a:pPr>
            <a:endParaRPr lang="en-US" sz="1200" dirty="0">
              <a:latin typeface="+mj-lt"/>
            </a:endParaRPr>
          </a:p>
          <a:p>
            <a:r>
              <a:rPr lang="en-US" dirty="0"/>
              <a:t>Azure Active Directory Authentication Library (ADAL)</a:t>
            </a:r>
          </a:p>
          <a:p>
            <a:pPr marL="285750" indent="-285750">
              <a:buFont typeface="Arial" panose="020B0604020202020204" pitchFamily="34" charset="0"/>
              <a:buChar char="•"/>
            </a:pPr>
            <a:r>
              <a:rPr lang="en-US" sz="1400" b="1" dirty="0"/>
              <a:t>Targets v1 endpoint</a:t>
            </a:r>
          </a:p>
        </p:txBody>
      </p:sp>
    </p:spTree>
    <p:extLst>
      <p:ext uri="{BB962C8B-B14F-4D97-AF65-F5344CB8AC3E}">
        <p14:creationId xmlns:p14="http://schemas.microsoft.com/office/powerpoint/2010/main" val="341216391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2281</Words>
  <Application>Microsoft Macintosh PowerPoint</Application>
  <PresentationFormat>Custom</PresentationFormat>
  <Paragraphs>306</Paragraphs>
  <Slides>19</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Consolas</vt:lpstr>
      <vt:lpstr>Segoe UI</vt:lpstr>
      <vt:lpstr>Segoe UI Light</vt:lpstr>
      <vt:lpstr>Segoe UI Semibold</vt:lpstr>
      <vt:lpstr>Segoe UI Semilight</vt:lpstr>
      <vt:lpstr>Wingdings</vt:lpstr>
      <vt:lpstr>Office 365 PPT Template - 2017</vt:lpstr>
      <vt:lpstr>3-50088_Microsoft_Inspire_Template</vt:lpstr>
      <vt:lpstr>Authenticate and connect with Microsoft Graph</vt:lpstr>
      <vt:lpstr>Authentication overview </vt:lpstr>
      <vt:lpstr>Authentication overview </vt:lpstr>
      <vt:lpstr>OAuth basics</vt:lpstr>
      <vt:lpstr>Endpoint versions</vt:lpstr>
      <vt:lpstr>Key improvements v2.0 versus v1</vt:lpstr>
      <vt:lpstr>V2.0 Endpoints</vt:lpstr>
      <vt:lpstr>Authorize endpoint</vt:lpstr>
      <vt:lpstr>SDKs</vt:lpstr>
      <vt:lpstr>JWT token</vt:lpstr>
      <vt:lpstr>Types of tokens</vt:lpstr>
      <vt:lpstr>Register your application</vt:lpstr>
      <vt:lpstr>Get authorization</vt:lpstr>
      <vt:lpstr>Get a token</vt:lpstr>
      <vt:lpstr>Use the access token to call Microsoft Graph</vt:lpstr>
      <vt:lpstr>Demo</vt:lpstr>
      <vt:lpstr>Summary</vt:lpstr>
      <vt:lpstr>PowerPoint Presentation</vt:lpstr>
      <vt:lpstr>PowerPoint Presentation</vt:lpstr>
    </vt:vector>
  </TitlesOfParts>
  <Manager/>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2017-08-31T09:22:00Z</dcterms:modified>
</cp:coreProperties>
</file>